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>
  <p:sldMasterIdLst>
    <p:sldMasterId id="2147483649" r:id="rId1"/>
    <p:sldMasterId id="2147483747" r:id="rId2"/>
  </p:sldMasterIdLst>
  <p:notesMasterIdLst>
    <p:notesMasterId r:id="rId18"/>
  </p:notesMasterIdLst>
  <p:sldIdLst>
    <p:sldId id="263" r:id="rId3"/>
    <p:sldId id="264" r:id="rId4"/>
    <p:sldId id="257" r:id="rId5"/>
    <p:sldId id="265" r:id="rId6"/>
    <p:sldId id="271" r:id="rId7"/>
    <p:sldId id="269" r:id="rId8"/>
    <p:sldId id="258" r:id="rId9"/>
    <p:sldId id="266" r:id="rId10"/>
    <p:sldId id="268" r:id="rId11"/>
    <p:sldId id="267" r:id="rId12"/>
    <p:sldId id="259" r:id="rId13"/>
    <p:sldId id="270" r:id="rId14"/>
    <p:sldId id="260" r:id="rId15"/>
    <p:sldId id="261" r:id="rId16"/>
    <p:sldId id="262" r:id="rId17"/>
  </p:sldIdLst>
  <p:sldSz cx="9144000" cy="6858000" type="screen4x3"/>
  <p:notesSz cx="6794500" cy="9931400"/>
  <p:defaultTextStyle>
    <a:defPPr>
      <a:defRPr lang="en-US"/>
    </a:defPPr>
    <a:lvl1pPr algn="ctr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Tahoma" charset="0"/>
        <a:ea typeface="ＭＳ Ｐゴシック" charset="0"/>
        <a:cs typeface="Arial" charset="0"/>
      </a:defRPr>
    </a:lvl1pPr>
    <a:lvl2pPr marL="457200" algn="ctr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Tahoma" charset="0"/>
        <a:ea typeface="ＭＳ Ｐゴシック" charset="0"/>
        <a:cs typeface="Arial" charset="0"/>
      </a:defRPr>
    </a:lvl2pPr>
    <a:lvl3pPr marL="914400" algn="ctr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Tahoma" charset="0"/>
        <a:ea typeface="ＭＳ Ｐゴシック" charset="0"/>
        <a:cs typeface="Arial" charset="0"/>
      </a:defRPr>
    </a:lvl3pPr>
    <a:lvl4pPr marL="1371600" algn="ctr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Tahoma" charset="0"/>
        <a:ea typeface="ＭＳ Ｐゴシック" charset="0"/>
        <a:cs typeface="Arial" charset="0"/>
      </a:defRPr>
    </a:lvl4pPr>
    <a:lvl5pPr marL="1828800" algn="ctr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Tahoma" charset="0"/>
        <a:ea typeface="ＭＳ Ｐゴシック" charset="0"/>
        <a:cs typeface="Arial" charset="0"/>
      </a:defRPr>
    </a:lvl5pPr>
    <a:lvl6pPr marL="2286000" algn="l" defTabSz="457200" rtl="0" eaLnBrk="1" latinLnBrk="0" hangingPunct="1">
      <a:defRPr sz="2400" kern="1200">
        <a:solidFill>
          <a:schemeClr val="tx1"/>
        </a:solidFill>
        <a:latin typeface="Tahoma" charset="0"/>
        <a:ea typeface="ＭＳ Ｐゴシック" charset="0"/>
        <a:cs typeface="Arial" charset="0"/>
      </a:defRPr>
    </a:lvl6pPr>
    <a:lvl7pPr marL="2743200" algn="l" defTabSz="457200" rtl="0" eaLnBrk="1" latinLnBrk="0" hangingPunct="1">
      <a:defRPr sz="2400" kern="1200">
        <a:solidFill>
          <a:schemeClr val="tx1"/>
        </a:solidFill>
        <a:latin typeface="Tahoma" charset="0"/>
        <a:ea typeface="ＭＳ Ｐゴシック" charset="0"/>
        <a:cs typeface="Arial" charset="0"/>
      </a:defRPr>
    </a:lvl7pPr>
    <a:lvl8pPr marL="3200400" algn="l" defTabSz="457200" rtl="0" eaLnBrk="1" latinLnBrk="0" hangingPunct="1">
      <a:defRPr sz="2400" kern="1200">
        <a:solidFill>
          <a:schemeClr val="tx1"/>
        </a:solidFill>
        <a:latin typeface="Tahoma" charset="0"/>
        <a:ea typeface="ＭＳ Ｐゴシック" charset="0"/>
        <a:cs typeface="Arial" charset="0"/>
      </a:defRPr>
    </a:lvl8pPr>
    <a:lvl9pPr marL="3657600" algn="l" defTabSz="457200" rtl="0" eaLnBrk="1" latinLnBrk="0" hangingPunct="1">
      <a:defRPr sz="2400" kern="1200">
        <a:solidFill>
          <a:schemeClr val="tx1"/>
        </a:solidFill>
        <a:latin typeface="Tahoma" charset="0"/>
        <a:ea typeface="ＭＳ Ｐゴシック" charset="0"/>
        <a:cs typeface="Arial" charset="0"/>
      </a:defRPr>
    </a:lvl9pPr>
  </p:defaultTextStyle>
  <p:extLst>
    <p:ext uri="{521415D9-36F7-43E2-AB2F-B90AF26B5E84}">
      <p14:sectionLst xmlns:p14="http://schemas.microsoft.com/office/powerpoint/2010/main">
        <p14:section name="Introductie" id="{39E61E1B-324A-0540-9F1D-C2CF1C651EB3}">
          <p14:sldIdLst>
            <p14:sldId id="263"/>
            <p14:sldId id="264"/>
          </p14:sldIdLst>
        </p14:section>
        <p14:section name="Quantum Computer" id="{DFC2F2AA-CAA3-8E48-A740-498B3FF3C3B4}">
          <p14:sldIdLst>
            <p14:sldId id="257"/>
            <p14:sldId id="265"/>
            <p14:sldId id="271"/>
            <p14:sldId id="269"/>
          </p14:sldIdLst>
        </p14:section>
        <p14:section name="Quantum Error Correction" id="{4651D079-A224-6341-9AA6-16C032D29E0B}">
          <p14:sldIdLst>
            <p14:sldId id="258"/>
            <p14:sldId id="266"/>
          </p14:sldIdLst>
        </p14:section>
        <p14:section name="NV-Center" id="{1ADABB3E-601C-DD48-B85D-462B5E6C6B75}">
          <p14:sldIdLst>
            <p14:sldId id="268"/>
            <p14:sldId id="267"/>
            <p14:sldId id="259"/>
          </p14:sldIdLst>
        </p14:section>
        <p14:section name="Addressing weakly coupled carbons" id="{BE1D1D5C-705A-4A4A-A066-78C86D2520B8}">
          <p14:sldIdLst>
            <p14:sldId id="270"/>
            <p14:sldId id="260"/>
            <p14:sldId id="261"/>
            <p14:sldId id="262"/>
          </p14:sldIdLst>
        </p14:section>
      </p14:section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890" autoAdjust="0"/>
    <p:restoredTop sz="78010" autoAdjust="0"/>
  </p:normalViewPr>
  <p:slideViewPr>
    <p:cSldViewPr snapToObjects="1">
      <p:cViewPr varScale="1">
        <p:scale>
          <a:sx n="108" d="100"/>
          <a:sy n="108" d="100"/>
        </p:scale>
        <p:origin x="-1200" y="-112"/>
      </p:cViewPr>
      <p:guideLst>
        <p:guide orient="horz" pos="1979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20" Type="http://schemas.openxmlformats.org/officeDocument/2006/relationships/presProps" Target="presProps.xml"/><Relationship Id="rId21" Type="http://schemas.openxmlformats.org/officeDocument/2006/relationships/viewProps" Target="viewProps.xml"/><Relationship Id="rId22" Type="http://schemas.openxmlformats.org/officeDocument/2006/relationships/theme" Target="theme/theme1.xml"/><Relationship Id="rId23" Type="http://schemas.openxmlformats.org/officeDocument/2006/relationships/tableStyles" Target="tableStyles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slide" Target="slides/slide14.xml"/><Relationship Id="rId17" Type="http://schemas.openxmlformats.org/officeDocument/2006/relationships/slide" Target="slides/slide15.xml"/><Relationship Id="rId18" Type="http://schemas.openxmlformats.org/officeDocument/2006/relationships/notesMaster" Target="notesMasters/notesMaster1.xml"/><Relationship Id="rId19" Type="http://schemas.openxmlformats.org/officeDocument/2006/relationships/printerSettings" Target="printerSettings/printerSettings1.bin"/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/Relationships>
</file>

<file path=ppt/media/image1.png>
</file>

<file path=ppt/media/image12.png>
</file>

<file path=ppt/media/image18.png>
</file>

<file path=ppt/media/image19.png>
</file>

<file path=ppt/media/image2.jpeg>
</file>

<file path=ppt/media/image3.png>
</file>

<file path=ppt/media/image4.png>
</file>

<file path=ppt/media/image5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4813" cy="4968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>
          <a:xfrm>
            <a:off x="3848100" y="0"/>
            <a:ext cx="2944813" cy="4968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7754E19-0057-704F-B56E-50869D0DC66B}" type="datetimeFigureOut">
              <a:rPr lang="nl-NL" smtClean="0"/>
              <a:t>08/09/14</a:t>
            </a:fld>
            <a:endParaRPr lang="nl-NL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914400" y="744538"/>
            <a:ext cx="4965700" cy="37242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NL"/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>
          <a:xfrm>
            <a:off x="679450" y="4718050"/>
            <a:ext cx="5435600" cy="4468813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Klik om de tekststijl van het model te bewerken</a:t>
            </a:r>
          </a:p>
          <a:p>
            <a:pPr lvl="1"/>
            <a:r>
              <a:rPr lang="en-US" smtClean="0"/>
              <a:t>Tweede niveau</a:t>
            </a:r>
          </a:p>
          <a:p>
            <a:pPr lvl="2"/>
            <a:r>
              <a:rPr lang="en-US" smtClean="0"/>
              <a:t>Derde niveau</a:t>
            </a:r>
          </a:p>
          <a:p>
            <a:pPr lvl="3"/>
            <a:r>
              <a:rPr lang="en-US" smtClean="0"/>
              <a:t>Vierde niveau</a:t>
            </a:r>
          </a:p>
          <a:p>
            <a:pPr lvl="4"/>
            <a:r>
              <a:rPr lang="en-US" smtClean="0"/>
              <a:t>Vijfde niveau</a:t>
            </a:r>
            <a:endParaRPr lang="nl-NL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"/>
          </p:nvPr>
        </p:nvSpPr>
        <p:spPr>
          <a:xfrm>
            <a:off x="0" y="9432925"/>
            <a:ext cx="2944813" cy="49688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3848100" y="9432925"/>
            <a:ext cx="2944813" cy="49688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96B3649-8EFD-714D-8C1A-CFA5C4DEFCA6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75658266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NL" dirty="0" smtClean="0"/>
              <a:t>Slide </a:t>
            </a:r>
            <a:r>
              <a:rPr lang="nl-NL" dirty="0" err="1" smtClean="0"/>
              <a:t>Showing</a:t>
            </a:r>
            <a:r>
              <a:rPr lang="nl-NL" dirty="0" smtClean="0"/>
              <a:t> </a:t>
            </a:r>
            <a:r>
              <a:rPr lang="nl-NL" dirty="0" err="1" smtClean="0"/>
              <a:t>optical</a:t>
            </a:r>
            <a:r>
              <a:rPr lang="nl-NL" dirty="0" smtClean="0"/>
              <a:t> </a:t>
            </a:r>
            <a:r>
              <a:rPr lang="nl-NL" dirty="0" err="1" smtClean="0"/>
              <a:t>Readout</a:t>
            </a:r>
            <a:r>
              <a:rPr lang="nl-NL" dirty="0" smtClean="0"/>
              <a:t> </a:t>
            </a:r>
          </a:p>
          <a:p>
            <a:r>
              <a:rPr lang="nl-NL" dirty="0" smtClean="0"/>
              <a:t>Arrow up -&gt; </a:t>
            </a:r>
            <a:r>
              <a:rPr lang="nl-NL" dirty="0" err="1" smtClean="0"/>
              <a:t>photon</a:t>
            </a:r>
            <a:r>
              <a:rPr lang="nl-NL" baseline="0" dirty="0" smtClean="0"/>
              <a:t> out </a:t>
            </a:r>
          </a:p>
          <a:p>
            <a:r>
              <a:rPr lang="nl-NL" baseline="0" dirty="0" smtClean="0"/>
              <a:t>Arrow down-&gt; no response</a:t>
            </a:r>
          </a:p>
          <a:p>
            <a:endParaRPr lang="nl-NL" baseline="0" dirty="0" smtClean="0"/>
          </a:p>
          <a:p>
            <a:r>
              <a:rPr lang="nl-NL" baseline="0" dirty="0" smtClean="0"/>
              <a:t>MW control, </a:t>
            </a:r>
            <a:r>
              <a:rPr lang="nl-NL" baseline="0" dirty="0" err="1" smtClean="0"/>
              <a:t>can</a:t>
            </a:r>
            <a:r>
              <a:rPr lang="nl-NL" baseline="0" dirty="0" smtClean="0"/>
              <a:t> turn </a:t>
            </a:r>
            <a:r>
              <a:rPr lang="nl-NL" baseline="0" dirty="0" err="1" smtClean="0"/>
              <a:t>purple</a:t>
            </a:r>
            <a:r>
              <a:rPr lang="nl-NL" baseline="0" dirty="0" smtClean="0"/>
              <a:t> spin </a:t>
            </a:r>
            <a:r>
              <a:rPr lang="nl-NL" baseline="0" dirty="0" err="1" smtClean="0"/>
              <a:t>around</a:t>
            </a:r>
            <a:r>
              <a:rPr lang="nl-NL" baseline="0" dirty="0" smtClean="0"/>
              <a:t>. (</a:t>
            </a:r>
            <a:r>
              <a:rPr lang="nl-NL" baseline="0" dirty="0" err="1" smtClean="0"/>
              <a:t>rotate</a:t>
            </a:r>
            <a:r>
              <a:rPr lang="nl-NL" baseline="0" dirty="0" smtClean="0"/>
              <a:t> the spin). </a:t>
            </a:r>
            <a:endParaRPr lang="nl-NL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6B3649-8EFD-714D-8C1A-CFA5C4DEFCA6}" type="slidenum">
              <a:rPr lang="nl-NL" smtClean="0"/>
              <a:t>10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56310208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12"/>
          <p:cNvSpPr/>
          <p:nvPr userDrawn="1"/>
        </p:nvSpPr>
        <p:spPr bwMode="auto">
          <a:xfrm>
            <a:off x="471488" y="2055813"/>
            <a:ext cx="7307262" cy="1897062"/>
          </a:xfrm>
          <a:prstGeom prst="rect">
            <a:avLst/>
          </a:prstGeom>
          <a:solidFill>
            <a:schemeClr val="tx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 algn="l" eaLnBrk="0" hangingPunct="0">
              <a:defRPr/>
            </a:pPr>
            <a:endParaRPr lang="en-US">
              <a:latin typeface="Arial" charset="0"/>
              <a:ea typeface="ＭＳ Ｐゴシック" pitchFamily="1" charset="-128"/>
            </a:endParaRPr>
          </a:p>
        </p:txBody>
      </p:sp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685799" y="2155827"/>
            <a:ext cx="6798733" cy="646642"/>
          </a:xfrm>
        </p:spPr>
        <p:txBody>
          <a:bodyPr/>
          <a:lstStyle>
            <a:lvl1pPr>
              <a:defRPr baseline="0"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Titelstijl van model bewerken</a:t>
            </a:r>
            <a:endParaRPr lang="nl-NL" dirty="0"/>
          </a:p>
        </p:txBody>
      </p:sp>
      <p:sp>
        <p:nvSpPr>
          <p:cNvPr id="3" name="Ondertitel 2"/>
          <p:cNvSpPr>
            <a:spLocks noGrp="1"/>
          </p:cNvSpPr>
          <p:nvPr>
            <p:ph type="subTitle" idx="1"/>
          </p:nvPr>
        </p:nvSpPr>
        <p:spPr>
          <a:xfrm>
            <a:off x="694265" y="2861729"/>
            <a:ext cx="6781801" cy="1016004"/>
          </a:xfrm>
        </p:spPr>
        <p:txBody>
          <a:bodyPr/>
          <a:lstStyle>
            <a:lvl1pPr marL="0" indent="0" algn="l">
              <a:buNone/>
              <a:defRPr baseline="0">
                <a:solidFill>
                  <a:srgbClr val="00A6D6"/>
                </a:solidFill>
                <a:latin typeface="Bookman Old Style"/>
                <a:cs typeface="Bookman Old Style"/>
              </a:defRPr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Klik om de titelstijl van het model te bewerken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20585128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Titelstijl van model bewerken</a:t>
            </a:r>
            <a:endParaRPr lang="nl-NL" dirty="0"/>
          </a:p>
        </p:txBody>
      </p:sp>
      <p:sp>
        <p:nvSpPr>
          <p:cNvPr id="3" name="Ondertitel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Klik om de titelstijl van het model te bewerken</a:t>
            </a:r>
            <a:endParaRPr lang="nl-NL" dirty="0"/>
          </a:p>
        </p:txBody>
      </p:sp>
      <p:sp>
        <p:nvSpPr>
          <p:cNvPr id="4" name="Tijdelijke aanduiding voor voettekst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31787545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917575" y="77180"/>
            <a:ext cx="7159625" cy="760040"/>
          </a:xfrm>
        </p:spPr>
        <p:txBody>
          <a:bodyPr anchor="b"/>
          <a:lstStyle>
            <a:lvl1pPr>
              <a:defRPr baseline="0"/>
            </a:lvl1pPr>
          </a:lstStyle>
          <a:p>
            <a:r>
              <a:rPr lang="en-US" dirty="0" smtClean="0"/>
              <a:t>Action Title </a:t>
            </a:r>
            <a:endParaRPr lang="nl-NL" dirty="0"/>
          </a:p>
        </p:txBody>
      </p:sp>
      <p:sp>
        <p:nvSpPr>
          <p:cNvPr id="4" name="Tijdelijke aanduiding voor verticale inhoud 3"/>
          <p:cNvSpPr>
            <a:spLocks noGrp="1"/>
          </p:cNvSpPr>
          <p:nvPr>
            <p:ph orient="vert" sz="quarter" idx="10" hasCustomPrompt="1"/>
          </p:nvPr>
        </p:nvSpPr>
        <p:spPr>
          <a:xfrm>
            <a:off x="914400" y="849920"/>
            <a:ext cx="7175500" cy="243260"/>
          </a:xfrm>
        </p:spPr>
        <p:txBody>
          <a:bodyPr vert="horz" anchor="b"/>
          <a:lstStyle>
            <a:lvl1pPr marL="0" indent="0">
              <a:buNone/>
              <a:defRPr sz="1200" i="1" baseline="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 smtClean="0"/>
              <a:t>Descriptive title of slide </a:t>
            </a:r>
            <a:r>
              <a:rPr lang="en-US" dirty="0" err="1" smtClean="0"/>
              <a:t>Klik</a:t>
            </a:r>
            <a:r>
              <a:rPr lang="en-US" dirty="0" smtClean="0"/>
              <a:t> </a:t>
            </a:r>
            <a:r>
              <a:rPr lang="en-US" dirty="0" err="1" smtClean="0"/>
              <a:t>om</a:t>
            </a:r>
            <a:r>
              <a:rPr lang="en-US" dirty="0" smtClean="0"/>
              <a:t> de </a:t>
            </a:r>
            <a:r>
              <a:rPr lang="en-US" dirty="0" err="1" smtClean="0"/>
              <a:t>tekststijl</a:t>
            </a:r>
            <a:r>
              <a:rPr lang="en-US" dirty="0" smtClean="0"/>
              <a:t> van het model </a:t>
            </a:r>
            <a:r>
              <a:rPr lang="en-US" dirty="0" err="1" smtClean="0"/>
              <a:t>te</a:t>
            </a:r>
            <a:r>
              <a:rPr lang="en-US" dirty="0" smtClean="0"/>
              <a:t> </a:t>
            </a:r>
            <a:r>
              <a:rPr lang="en-US" dirty="0" err="1" smtClean="0"/>
              <a:t>bewerken</a:t>
            </a:r>
            <a:endParaRPr lang="en-US" dirty="0" smtClean="0"/>
          </a:p>
        </p:txBody>
      </p:sp>
      <p:sp>
        <p:nvSpPr>
          <p:cNvPr id="5" name="Tijdelijke aanduiding voor tekst 4"/>
          <p:cNvSpPr>
            <a:spLocks noGrp="1"/>
          </p:cNvSpPr>
          <p:nvPr>
            <p:ph type="body" sz="quarter" idx="11" hasCustomPrompt="1"/>
          </p:nvPr>
        </p:nvSpPr>
        <p:spPr>
          <a:xfrm>
            <a:off x="1600200" y="6210300"/>
            <a:ext cx="5118100" cy="355600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900" i="1" baseline="0"/>
            </a:lvl1pPr>
          </a:lstStyle>
          <a:p>
            <a:pPr lvl="0"/>
            <a:r>
              <a:rPr lang="en-US" dirty="0" smtClean="0"/>
              <a:t>Source: enter your sources here 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37774945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742210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7605729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theme" Target="../theme/theme1.xml"/><Relationship Id="rId6" Type="http://schemas.openxmlformats.org/officeDocument/2006/relationships/image" Target="../media/image1.png"/><Relationship Id="rId7" Type="http://schemas.openxmlformats.org/officeDocument/2006/relationships/image" Target="../media/image2.jpe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_rels/slideMaster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6">
            <a:alphaModFix amt="0"/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10"/>
          <p:cNvSpPr>
            <a:spLocks noGrp="1" noChangeArrowheads="1"/>
          </p:cNvSpPr>
          <p:nvPr>
            <p:ph type="title"/>
          </p:nvPr>
        </p:nvSpPr>
        <p:spPr bwMode="auto">
          <a:xfrm>
            <a:off x="917575" y="457200"/>
            <a:ext cx="7159625" cy="76004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 err="1" smtClean="0"/>
              <a:t>Titelstijl</a:t>
            </a:r>
            <a:r>
              <a:rPr lang="en-US" dirty="0" smtClean="0"/>
              <a:t> van model </a:t>
            </a:r>
            <a:r>
              <a:rPr lang="en-US" dirty="0" err="1" smtClean="0"/>
              <a:t>bewerken</a:t>
            </a:r>
            <a:endParaRPr lang="nl-NL" dirty="0"/>
          </a:p>
        </p:txBody>
      </p:sp>
      <p:sp>
        <p:nvSpPr>
          <p:cNvPr id="1027" name="Rectangle 11"/>
          <p:cNvSpPr>
            <a:spLocks noGrp="1" noChangeArrowheads="1"/>
          </p:cNvSpPr>
          <p:nvPr>
            <p:ph type="body" idx="1"/>
          </p:nvPr>
        </p:nvSpPr>
        <p:spPr bwMode="auto">
          <a:xfrm>
            <a:off x="925513" y="1828800"/>
            <a:ext cx="7138987" cy="35067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nl-NL" dirty="0"/>
              <a:t>Click </a:t>
            </a:r>
            <a:r>
              <a:rPr lang="nl-NL" dirty="0" err="1"/>
              <a:t>to</a:t>
            </a:r>
            <a:r>
              <a:rPr lang="nl-NL" dirty="0"/>
              <a:t> </a:t>
            </a:r>
            <a:r>
              <a:rPr lang="nl-NL" dirty="0" err="1"/>
              <a:t>edit</a:t>
            </a:r>
            <a:r>
              <a:rPr lang="nl-NL" dirty="0"/>
              <a:t> Master </a:t>
            </a:r>
            <a:r>
              <a:rPr lang="nl-NL" dirty="0" err="1"/>
              <a:t>text</a:t>
            </a:r>
            <a:r>
              <a:rPr lang="nl-NL" dirty="0"/>
              <a:t> </a:t>
            </a:r>
            <a:r>
              <a:rPr lang="nl-NL" dirty="0" err="1"/>
              <a:t>styles</a:t>
            </a:r>
            <a:endParaRPr lang="nl-NL" dirty="0"/>
          </a:p>
          <a:p>
            <a:pPr lvl="1"/>
            <a:r>
              <a:rPr lang="nl-NL" dirty="0"/>
              <a:t>Second level</a:t>
            </a:r>
          </a:p>
          <a:p>
            <a:pPr lvl="2"/>
            <a:r>
              <a:rPr lang="nl-NL" dirty="0" err="1"/>
              <a:t>Third</a:t>
            </a:r>
            <a:r>
              <a:rPr lang="nl-NL" dirty="0"/>
              <a:t> level</a:t>
            </a:r>
          </a:p>
        </p:txBody>
      </p:sp>
      <p:sp>
        <p:nvSpPr>
          <p:cNvPr id="12" name="Rectangle 13"/>
          <p:cNvSpPr>
            <a:spLocks noChangeArrowheads="1"/>
          </p:cNvSpPr>
          <p:nvPr/>
        </p:nvSpPr>
        <p:spPr bwMode="auto">
          <a:xfrm>
            <a:off x="0" y="6132513"/>
            <a:ext cx="9144000" cy="725487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r">
              <a:defRPr/>
            </a:pPr>
            <a:endParaRPr lang="nl-NL" sz="2200">
              <a:latin typeface="Tahoma" pitchFamily="34" charset="0"/>
              <a:ea typeface="+mn-ea"/>
              <a:cs typeface="+mn-cs"/>
            </a:endParaRPr>
          </a:p>
        </p:txBody>
      </p:sp>
      <p:sp>
        <p:nvSpPr>
          <p:cNvPr id="14" name="Rectangle 19"/>
          <p:cNvSpPr>
            <a:spLocks noChangeArrowheads="1"/>
          </p:cNvSpPr>
          <p:nvPr/>
        </p:nvSpPr>
        <p:spPr bwMode="auto">
          <a:xfrm>
            <a:off x="0" y="6584950"/>
            <a:ext cx="9144000" cy="273050"/>
          </a:xfrm>
          <a:prstGeom prst="rect">
            <a:avLst/>
          </a:prstGeom>
          <a:solidFill>
            <a:srgbClr val="00A6D6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r">
              <a:defRPr/>
            </a:pPr>
            <a:endParaRPr lang="nl-NL" sz="2200">
              <a:latin typeface="Tahoma" pitchFamily="34" charset="0"/>
              <a:ea typeface="+mn-ea"/>
              <a:cs typeface="+mn-cs"/>
            </a:endParaRPr>
          </a:p>
        </p:txBody>
      </p:sp>
      <p:sp>
        <p:nvSpPr>
          <p:cNvPr id="16" name="Line 20"/>
          <p:cNvSpPr>
            <a:spLocks noChangeShapeType="1"/>
          </p:cNvSpPr>
          <p:nvPr/>
        </p:nvSpPr>
        <p:spPr bwMode="auto">
          <a:xfrm>
            <a:off x="0" y="6781800"/>
            <a:ext cx="9144000" cy="0"/>
          </a:xfrm>
          <a:prstGeom prst="line">
            <a:avLst/>
          </a:prstGeom>
          <a:noFill/>
          <a:ln w="9525">
            <a:solidFill>
              <a:schemeClr val="bg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pPr algn="r">
              <a:defRPr/>
            </a:pPr>
            <a:endParaRPr lang="nl-NL" sz="2200">
              <a:latin typeface="Tahoma" pitchFamily="34" charset="0"/>
              <a:ea typeface="+mn-ea"/>
              <a:cs typeface="+mn-cs"/>
            </a:endParaRPr>
          </a:p>
        </p:txBody>
      </p:sp>
      <p:sp>
        <p:nvSpPr>
          <p:cNvPr id="17" name="Line 22"/>
          <p:cNvSpPr>
            <a:spLocks noChangeShapeType="1"/>
          </p:cNvSpPr>
          <p:nvPr/>
        </p:nvSpPr>
        <p:spPr bwMode="auto">
          <a:xfrm>
            <a:off x="0" y="6134100"/>
            <a:ext cx="9144000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pPr algn="r">
              <a:defRPr/>
            </a:pPr>
            <a:endParaRPr lang="nl-NL" sz="2200">
              <a:latin typeface="Tahoma" pitchFamily="34" charset="0"/>
              <a:ea typeface="+mn-ea"/>
              <a:cs typeface="+mn-cs"/>
            </a:endParaRPr>
          </a:p>
        </p:txBody>
      </p:sp>
      <p:sp>
        <p:nvSpPr>
          <p:cNvPr id="19" name="Rectangle 20"/>
          <p:cNvSpPr>
            <a:spLocks noChangeArrowheads="1"/>
          </p:cNvSpPr>
          <p:nvPr/>
        </p:nvSpPr>
        <p:spPr bwMode="auto">
          <a:xfrm>
            <a:off x="0" y="0"/>
            <a:ext cx="469900" cy="2057400"/>
          </a:xfrm>
          <a:prstGeom prst="rect">
            <a:avLst/>
          </a:prstGeom>
          <a:solidFill>
            <a:srgbClr val="00A6D6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r">
              <a:defRPr/>
            </a:pPr>
            <a:endParaRPr lang="nl-NL" sz="2200">
              <a:latin typeface="Tahoma" pitchFamily="34" charset="0"/>
              <a:ea typeface="+mn-ea"/>
              <a:cs typeface="+mn-cs"/>
            </a:endParaRPr>
          </a:p>
        </p:txBody>
      </p:sp>
      <p:pic>
        <p:nvPicPr>
          <p:cNvPr id="1034" name="Picture 10" descr="logo_rgb4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1500" y="6181725"/>
            <a:ext cx="881063" cy="346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" name="Rectangle 17"/>
          <p:cNvSpPr>
            <a:spLocks noChangeArrowheads="1"/>
          </p:cNvSpPr>
          <p:nvPr/>
        </p:nvSpPr>
        <p:spPr bwMode="auto">
          <a:xfrm>
            <a:off x="7735888" y="6362700"/>
            <a:ext cx="452437" cy="2524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/>
          <a:lstStyle/>
          <a:p>
            <a:pPr algn="r"/>
            <a:fld id="{4468E97C-4D0B-CB45-83CA-58721D602BC0}" type="slidenum">
              <a:rPr lang="nl-NL" sz="1100">
                <a:cs typeface="ＭＳ Ｐゴシック" charset="0"/>
              </a:rPr>
              <a:pPr algn="r"/>
              <a:t>‹nr.›</a:t>
            </a:fld>
            <a:endParaRPr lang="nl-NL" sz="1100">
              <a:cs typeface="ＭＳ Ｐゴシック" charset="0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6656388" y="6324600"/>
            <a:ext cx="1463675" cy="246063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l">
              <a:defRPr/>
            </a:pPr>
            <a:r>
              <a:rPr lang="en-US" sz="1000" dirty="0">
                <a:solidFill>
                  <a:srgbClr val="00A6D6"/>
                </a:solidFill>
                <a:ea typeface="Arial" charset="0"/>
              </a:rPr>
              <a:t>Challenge the future</a:t>
            </a:r>
          </a:p>
        </p:txBody>
      </p:sp>
      <p:sp>
        <p:nvSpPr>
          <p:cNvPr id="3" name="Tijdelijke aanduiding voor voettekst 2"/>
          <p:cNvSpPr>
            <a:spLocks noGrp="1"/>
          </p:cNvSpPr>
          <p:nvPr>
            <p:ph type="ftr" sz="quarter" idx="3"/>
          </p:nvPr>
        </p:nvSpPr>
        <p:spPr>
          <a:xfrm>
            <a:off x="1536700" y="6191250"/>
            <a:ext cx="51689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nl-NL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46" r:id="rId1"/>
    <p:sldLayoutId id="2147483734" r:id="rId2"/>
    <p:sldLayoutId id="2147483739" r:id="rId3"/>
    <p:sldLayoutId id="2147483740" r:id="rId4"/>
  </p:sldLayoutIdLst>
  <p:timing>
    <p:tnLst>
      <p:par>
        <p:cTn xmlns:p14="http://schemas.microsoft.com/office/powerpoint/2010/main" id="1" dur="indefinite" restart="never" nodeType="tmRoot"/>
      </p:par>
    </p:tnLst>
  </p:timing>
  <p:hf hdr="0" ftr="0" dt="0"/>
  <p:txStyles>
    <p:titleStyle>
      <a:lvl1pPr marL="857250" indent="-857250" algn="l" rtl="0" eaLnBrk="1" fontAlgn="base" hangingPunct="1">
        <a:spcBef>
          <a:spcPct val="0"/>
        </a:spcBef>
        <a:spcAft>
          <a:spcPct val="0"/>
        </a:spcAft>
        <a:defRPr sz="2400">
          <a:solidFill>
            <a:schemeClr val="tx1"/>
          </a:solidFill>
          <a:latin typeface="+mj-lt"/>
          <a:ea typeface="ＭＳ Ｐゴシック" charset="-128"/>
          <a:cs typeface="ＭＳ Ｐゴシック" charset="-128"/>
        </a:defRPr>
      </a:lvl1pPr>
      <a:lvl2pPr marL="857250" indent="-857250" algn="l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Bookman Old Style" pitchFamily="18" charset="0"/>
          <a:ea typeface="ＭＳ Ｐゴシック" charset="-128"/>
          <a:cs typeface="ＭＳ Ｐゴシック" charset="-128"/>
        </a:defRPr>
      </a:lvl2pPr>
      <a:lvl3pPr marL="857250" indent="-857250" algn="l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Bookman Old Style" pitchFamily="18" charset="0"/>
          <a:ea typeface="ＭＳ Ｐゴシック" charset="-128"/>
          <a:cs typeface="ＭＳ Ｐゴシック" charset="-128"/>
        </a:defRPr>
      </a:lvl3pPr>
      <a:lvl4pPr marL="857250" indent="-857250" algn="l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Bookman Old Style" pitchFamily="18" charset="0"/>
          <a:ea typeface="ＭＳ Ｐゴシック" charset="-128"/>
          <a:cs typeface="ＭＳ Ｐゴシック" charset="-128"/>
        </a:defRPr>
      </a:lvl4pPr>
      <a:lvl5pPr marL="857250" indent="-857250" algn="l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Bookman Old Style" pitchFamily="18" charset="0"/>
          <a:ea typeface="ＭＳ Ｐゴシック" charset="-128"/>
          <a:cs typeface="ＭＳ Ｐゴシック" charset="-128"/>
        </a:defRPr>
      </a:lvl5pPr>
      <a:lvl6pPr marL="1314450" indent="-857250" algn="l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Bookman Old Style" pitchFamily="18" charset="0"/>
        </a:defRPr>
      </a:lvl6pPr>
      <a:lvl7pPr marL="1771650" indent="-857250" algn="l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Bookman Old Style" pitchFamily="18" charset="0"/>
        </a:defRPr>
      </a:lvl7pPr>
      <a:lvl8pPr marL="2228850" indent="-857250" algn="l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Bookman Old Style" pitchFamily="18" charset="0"/>
        </a:defRPr>
      </a:lvl8pPr>
      <a:lvl9pPr marL="2686050" indent="-857250" algn="l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Bookman Old Style" pitchFamily="18" charset="0"/>
        </a:defRPr>
      </a:lvl9pPr>
    </p:titleStyle>
    <p:bodyStyle>
      <a:lvl1pPr marL="195263" indent="-195263" algn="l" rtl="0" eaLnBrk="1" fontAlgn="base" hangingPunct="1">
        <a:lnSpc>
          <a:spcPts val="2500"/>
        </a:lnSpc>
        <a:spcBef>
          <a:spcPct val="0"/>
        </a:spcBef>
        <a:spcAft>
          <a:spcPct val="0"/>
        </a:spcAft>
        <a:buClr>
          <a:srgbClr val="00A6D6"/>
        </a:buClr>
        <a:buChar char="•"/>
        <a:defRPr sz="1400">
          <a:solidFill>
            <a:schemeClr val="tx1"/>
          </a:solidFill>
          <a:latin typeface="+mn-lt"/>
          <a:ea typeface="ＭＳ Ｐゴシック" charset="-128"/>
          <a:cs typeface="ＭＳ Ｐゴシック" charset="-128"/>
        </a:defRPr>
      </a:lvl1pPr>
      <a:lvl2pPr marL="576263" indent="-190500" algn="l" rtl="0" eaLnBrk="1" fontAlgn="base" hangingPunct="1">
        <a:lnSpc>
          <a:spcPts val="2500"/>
        </a:lnSpc>
        <a:spcBef>
          <a:spcPct val="0"/>
        </a:spcBef>
        <a:spcAft>
          <a:spcPct val="0"/>
        </a:spcAft>
        <a:buClr>
          <a:srgbClr val="00A6D6"/>
        </a:buClr>
        <a:buFont typeface="Times" charset="0"/>
        <a:buChar char="•"/>
        <a:defRPr sz="1200">
          <a:solidFill>
            <a:schemeClr val="tx1"/>
          </a:solidFill>
          <a:latin typeface="+mn-lt"/>
          <a:ea typeface="ＭＳ Ｐゴシック" charset="-128"/>
        </a:defRPr>
      </a:lvl2pPr>
      <a:lvl3pPr marL="957263" indent="-190500" algn="l" rtl="0" eaLnBrk="1" fontAlgn="base" hangingPunct="1">
        <a:lnSpc>
          <a:spcPts val="2500"/>
        </a:lnSpc>
        <a:spcBef>
          <a:spcPct val="0"/>
        </a:spcBef>
        <a:spcAft>
          <a:spcPct val="0"/>
        </a:spcAft>
        <a:buClr>
          <a:srgbClr val="00A6D6"/>
        </a:buClr>
        <a:buFont typeface="Times" charset="0"/>
        <a:buChar char="•"/>
        <a:defRPr sz="1100">
          <a:solidFill>
            <a:schemeClr val="tx1"/>
          </a:solidFill>
          <a:latin typeface="+mn-lt"/>
          <a:ea typeface="ＭＳ Ｐゴシック" charset="-128"/>
        </a:defRPr>
      </a:lvl3pPr>
      <a:lvl4pPr marL="1338263" indent="-190500" algn="l" rtl="0" eaLnBrk="1" fontAlgn="base" hangingPunct="1">
        <a:lnSpc>
          <a:spcPts val="2500"/>
        </a:lnSpc>
        <a:spcBef>
          <a:spcPct val="0"/>
        </a:spcBef>
        <a:spcAft>
          <a:spcPct val="0"/>
        </a:spcAft>
        <a:buClr>
          <a:schemeClr val="bg2"/>
        </a:buClr>
        <a:buFont typeface="Times" charset="0"/>
        <a:buChar char="•"/>
        <a:defRPr sz="1400">
          <a:solidFill>
            <a:schemeClr val="tx1"/>
          </a:solidFill>
          <a:latin typeface="+mn-lt"/>
          <a:ea typeface="ＭＳ Ｐゴシック" charset="-128"/>
        </a:defRPr>
      </a:lvl4pPr>
      <a:lvl5pPr marL="1719263" indent="-190500" algn="l" rtl="0" eaLnBrk="1" fontAlgn="base" hangingPunct="1">
        <a:lnSpc>
          <a:spcPts val="2500"/>
        </a:lnSpc>
        <a:spcBef>
          <a:spcPct val="0"/>
        </a:spcBef>
        <a:spcAft>
          <a:spcPct val="0"/>
        </a:spcAft>
        <a:buClr>
          <a:schemeClr val="bg2"/>
        </a:buClr>
        <a:buFont typeface="Times" charset="0"/>
        <a:buChar char="•"/>
        <a:defRPr sz="1200">
          <a:solidFill>
            <a:schemeClr val="tx1"/>
          </a:solidFill>
          <a:latin typeface="+mn-lt"/>
          <a:ea typeface="ＭＳ Ｐゴシック" charset="-128"/>
        </a:defRPr>
      </a:lvl5pPr>
      <a:lvl6pPr marL="2176463" indent="-190500" algn="l" rtl="0" eaLnBrk="1" fontAlgn="base" hangingPunct="1">
        <a:lnSpc>
          <a:spcPts val="2500"/>
        </a:lnSpc>
        <a:spcBef>
          <a:spcPct val="0"/>
        </a:spcBef>
        <a:spcAft>
          <a:spcPct val="0"/>
        </a:spcAft>
        <a:buClr>
          <a:schemeClr val="bg2"/>
        </a:buClr>
        <a:buFont typeface="Times" pitchFamily="18" charset="0"/>
        <a:buChar char="•"/>
        <a:defRPr sz="1200">
          <a:solidFill>
            <a:schemeClr val="tx1"/>
          </a:solidFill>
          <a:latin typeface="+mn-lt"/>
        </a:defRPr>
      </a:lvl6pPr>
      <a:lvl7pPr marL="2633663" indent="-190500" algn="l" rtl="0" eaLnBrk="1" fontAlgn="base" hangingPunct="1">
        <a:lnSpc>
          <a:spcPts val="2500"/>
        </a:lnSpc>
        <a:spcBef>
          <a:spcPct val="0"/>
        </a:spcBef>
        <a:spcAft>
          <a:spcPct val="0"/>
        </a:spcAft>
        <a:buClr>
          <a:schemeClr val="bg2"/>
        </a:buClr>
        <a:buFont typeface="Times" pitchFamily="18" charset="0"/>
        <a:buChar char="•"/>
        <a:defRPr sz="1200">
          <a:solidFill>
            <a:schemeClr val="tx1"/>
          </a:solidFill>
          <a:latin typeface="+mn-lt"/>
        </a:defRPr>
      </a:lvl7pPr>
      <a:lvl8pPr marL="3090863" indent="-190500" algn="l" rtl="0" eaLnBrk="1" fontAlgn="base" hangingPunct="1">
        <a:lnSpc>
          <a:spcPts val="2500"/>
        </a:lnSpc>
        <a:spcBef>
          <a:spcPct val="0"/>
        </a:spcBef>
        <a:spcAft>
          <a:spcPct val="0"/>
        </a:spcAft>
        <a:buClr>
          <a:schemeClr val="bg2"/>
        </a:buClr>
        <a:buFont typeface="Times" pitchFamily="18" charset="0"/>
        <a:buChar char="•"/>
        <a:defRPr sz="1200">
          <a:solidFill>
            <a:schemeClr val="tx1"/>
          </a:solidFill>
          <a:latin typeface="+mn-lt"/>
        </a:defRPr>
      </a:lvl8pPr>
      <a:lvl9pPr marL="3548063" indent="-190500" algn="l" rtl="0" eaLnBrk="1" fontAlgn="base" hangingPunct="1">
        <a:lnSpc>
          <a:spcPts val="2500"/>
        </a:lnSpc>
        <a:spcBef>
          <a:spcPct val="0"/>
        </a:spcBef>
        <a:spcAft>
          <a:spcPct val="0"/>
        </a:spcAft>
        <a:buClr>
          <a:schemeClr val="bg2"/>
        </a:buClr>
        <a:buFont typeface="Times" pitchFamily="18" charset="0"/>
        <a:buChar char="•"/>
        <a:defRPr sz="1200">
          <a:solidFill>
            <a:schemeClr val="tx1"/>
          </a:solidFill>
          <a:latin typeface="+mn-lt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titel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 err="1" smtClean="0"/>
              <a:t>Titelstijl</a:t>
            </a:r>
            <a:r>
              <a:rPr lang="en-US" dirty="0" smtClean="0"/>
              <a:t> van model </a:t>
            </a:r>
            <a:r>
              <a:rPr lang="en-US" dirty="0" err="1" smtClean="0"/>
              <a:t>bewerken</a:t>
            </a:r>
            <a:endParaRPr lang="nl-NL" dirty="0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Klik om de tekststijl van het model te bewerken</a:t>
            </a:r>
          </a:p>
          <a:p>
            <a:pPr lvl="1"/>
            <a:r>
              <a:rPr lang="en-US" smtClean="0"/>
              <a:t>Tweede niveau</a:t>
            </a:r>
          </a:p>
          <a:p>
            <a:pPr lvl="2"/>
            <a:r>
              <a:rPr lang="en-US" smtClean="0"/>
              <a:t>Derde niveau</a:t>
            </a:r>
          </a:p>
          <a:p>
            <a:pPr lvl="3"/>
            <a:r>
              <a:rPr lang="en-US" smtClean="0"/>
              <a:t>Vierde niveau</a:t>
            </a:r>
          </a:p>
          <a:p>
            <a:pPr lvl="4"/>
            <a:r>
              <a:rPr lang="en-US" smtClean="0"/>
              <a:t>Vijfde niveau</a:t>
            </a:r>
            <a:endParaRPr lang="nl-NL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102E020-A941-934E-9331-12F26085B637}" type="datetimeFigureOut">
              <a:rPr lang="nl-NL" smtClean="0"/>
              <a:t>08/09/14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DE20CB5-6D02-2E48-8FF5-C0A16A431807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91746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4" r:id="rId1"/>
  </p:sldLayoutIdLst>
  <p:txStyles>
    <p:titleStyle>
      <a:lvl1pPr algn="l" defTabSz="457200" rtl="0" eaLnBrk="1" latinLnBrk="0" hangingPunct="1">
        <a:spcBef>
          <a:spcPct val="0"/>
        </a:spcBef>
        <a:buNone/>
        <a:defRPr sz="2400" b="0" i="0" kern="1200">
          <a:solidFill>
            <a:schemeClr val="tx1"/>
          </a:solidFill>
          <a:latin typeface="Bookman Old Style"/>
          <a:ea typeface="+mj-ea"/>
          <a:cs typeface="Bookman Old Style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5" Type="http://schemas.openxmlformats.org/officeDocument/2006/relationships/image" Target="../media/image5.png"/><Relationship Id="rId6" Type="http://schemas.openxmlformats.org/officeDocument/2006/relationships/image" Target="../media/image6.emf"/><Relationship Id="rId7" Type="http://schemas.openxmlformats.org/officeDocument/2006/relationships/image" Target="../media/image7.png"/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4" Type="http://schemas.openxmlformats.org/officeDocument/2006/relationships/image" Target="../media/image7.png"/><Relationship Id="rId5" Type="http://schemas.openxmlformats.org/officeDocument/2006/relationships/image" Target="../media/image9.png"/><Relationship Id="rId6" Type="http://schemas.openxmlformats.org/officeDocument/2006/relationships/image" Target="../media/image19.pn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emf"/><Relationship Id="rId4" Type="http://schemas.openxmlformats.org/officeDocument/2006/relationships/image" Target="../media/image21.emf"/><Relationship Id="rId5" Type="http://schemas.openxmlformats.org/officeDocument/2006/relationships/image" Target="../media/image22.emf"/><Relationship Id="rId6" Type="http://schemas.openxmlformats.org/officeDocument/2006/relationships/image" Target="../media/image23.emf"/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3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4" Type="http://schemas.openxmlformats.org/officeDocument/2006/relationships/image" Target="../media/image9.png"/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8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4" Type="http://schemas.openxmlformats.org/officeDocument/2006/relationships/image" Target="../media/image11.emf"/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4" Type="http://schemas.openxmlformats.org/officeDocument/2006/relationships/image" Target="../media/image9.png"/><Relationship Id="rId5" Type="http://schemas.openxmlformats.org/officeDocument/2006/relationships/image" Target="../media/image14.emf"/><Relationship Id="rId6" Type="http://schemas.openxmlformats.org/officeDocument/2006/relationships/image" Target="../media/image15.emf"/><Relationship Id="rId7" Type="http://schemas.openxmlformats.org/officeDocument/2006/relationships/image" Target="../media/image16.emf"/><Relationship Id="rId8" Type="http://schemas.openxmlformats.org/officeDocument/2006/relationships/image" Target="../media/image17.emf"/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2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Afbeelding 7" descr="CodeBackground.png"/>
          <p:cNvPicPr>
            <a:picLocks noChangeAspect="1"/>
          </p:cNvPicPr>
          <p:nvPr/>
        </p:nvPicPr>
        <p:blipFill>
          <a:blip r:embed="rId2">
            <a:alphaModFix amt="52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ctrTitle" idx="4294967295"/>
          </p:nvPr>
        </p:nvSpPr>
        <p:spPr>
          <a:xfrm>
            <a:off x="540561" y="278369"/>
            <a:ext cx="8077906" cy="1470025"/>
          </a:xfrm>
        </p:spPr>
        <p:txBody>
          <a:bodyPr>
            <a:noAutofit/>
          </a:bodyPr>
          <a:lstStyle/>
          <a:p>
            <a:pPr algn="ctr"/>
            <a:r>
              <a:rPr lang="en-US" sz="3200" dirty="0"/>
              <a:t>Parity Measurements </a:t>
            </a:r>
            <a:r>
              <a:rPr lang="en-US" sz="3200" dirty="0" smtClean="0"/>
              <a:t>on Weakly </a:t>
            </a:r>
            <a:r>
              <a:rPr lang="en-US" sz="3200" dirty="0"/>
              <a:t>Coupled Carbon </a:t>
            </a:r>
            <a:r>
              <a:rPr lang="en-US" sz="3200" dirty="0" smtClean="0"/>
              <a:t>Spins in Diamond</a:t>
            </a:r>
            <a:endParaRPr lang="nl-NL" sz="3200" dirty="0"/>
          </a:p>
        </p:txBody>
      </p:sp>
      <p:pic>
        <p:nvPicPr>
          <p:cNvPr id="9" name="Afbeelding 8" descr="NV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16170" y="2791780"/>
            <a:ext cx="1911660" cy="1274440"/>
          </a:xfrm>
          <a:prstGeom prst="rect">
            <a:avLst/>
          </a:prstGeom>
        </p:spPr>
      </p:pic>
      <p:pic>
        <p:nvPicPr>
          <p:cNvPr id="10" name="Afbeelding 9" descr="Carbon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01702" y="2132856"/>
            <a:ext cx="251870" cy="353318"/>
          </a:xfrm>
          <a:prstGeom prst="rect">
            <a:avLst/>
          </a:prstGeom>
        </p:spPr>
      </p:pic>
      <p:pic>
        <p:nvPicPr>
          <p:cNvPr id="11" name="Afbeelding 10" descr="Carbon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870507">
            <a:off x="2685323" y="3461082"/>
            <a:ext cx="251870" cy="353318"/>
          </a:xfrm>
          <a:prstGeom prst="rect">
            <a:avLst/>
          </a:prstGeom>
        </p:spPr>
      </p:pic>
      <p:pic>
        <p:nvPicPr>
          <p:cNvPr id="12" name="Afbeelding 11" descr="Carbon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870507">
            <a:off x="4085483" y="1645054"/>
            <a:ext cx="251870" cy="353318"/>
          </a:xfrm>
          <a:prstGeom prst="rect">
            <a:avLst/>
          </a:prstGeom>
        </p:spPr>
      </p:pic>
      <p:pic>
        <p:nvPicPr>
          <p:cNvPr id="13" name="Afbeelding 12" descr="Carbon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8079228">
            <a:off x="6914637" y="3008635"/>
            <a:ext cx="251870" cy="353318"/>
          </a:xfrm>
          <a:prstGeom prst="rect">
            <a:avLst/>
          </a:prstGeom>
        </p:spPr>
      </p:pic>
      <p:pic>
        <p:nvPicPr>
          <p:cNvPr id="14" name="Afbeelding 13" descr="Carbon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616390">
            <a:off x="6192581" y="4103306"/>
            <a:ext cx="251870" cy="353318"/>
          </a:xfrm>
          <a:prstGeom prst="rect">
            <a:avLst/>
          </a:prstGeom>
        </p:spPr>
      </p:pic>
      <p:pic>
        <p:nvPicPr>
          <p:cNvPr id="15" name="Afbeelding 14" descr="Carbon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880449">
            <a:off x="2327636" y="4511126"/>
            <a:ext cx="251870" cy="353318"/>
          </a:xfrm>
          <a:prstGeom prst="rect">
            <a:avLst/>
          </a:prstGeom>
        </p:spPr>
      </p:pic>
      <p:pic>
        <p:nvPicPr>
          <p:cNvPr id="16" name="Afbeelding 15" descr="Carbon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9634768">
            <a:off x="940235" y="2797605"/>
            <a:ext cx="251870" cy="353318"/>
          </a:xfrm>
          <a:prstGeom prst="rect">
            <a:avLst/>
          </a:prstGeom>
        </p:spPr>
      </p:pic>
      <p:pic>
        <p:nvPicPr>
          <p:cNvPr id="17" name="Afbeelding 16" descr="Carbon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6455" y="1426947"/>
            <a:ext cx="251870" cy="353318"/>
          </a:xfrm>
          <a:prstGeom prst="rect">
            <a:avLst/>
          </a:prstGeom>
        </p:spPr>
      </p:pic>
      <p:pic>
        <p:nvPicPr>
          <p:cNvPr id="18" name="Afbeelding 17" descr="Carbon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127136">
            <a:off x="8316416" y="1779538"/>
            <a:ext cx="251870" cy="353318"/>
          </a:xfrm>
          <a:prstGeom prst="rect">
            <a:avLst/>
          </a:prstGeom>
        </p:spPr>
      </p:pic>
      <p:pic>
        <p:nvPicPr>
          <p:cNvPr id="19" name="Afbeelding 18" descr="Carbon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1189258">
            <a:off x="6553902" y="2015139"/>
            <a:ext cx="251870" cy="353318"/>
          </a:xfrm>
          <a:prstGeom prst="rect">
            <a:avLst/>
          </a:prstGeom>
        </p:spPr>
      </p:pic>
      <p:pic>
        <p:nvPicPr>
          <p:cNvPr id="20" name="Afbeelding 19" descr="Carbon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4031206">
            <a:off x="7970402" y="3898284"/>
            <a:ext cx="251870" cy="353318"/>
          </a:xfrm>
          <a:prstGeom prst="rect">
            <a:avLst/>
          </a:prstGeom>
        </p:spPr>
      </p:pic>
      <p:grpSp>
        <p:nvGrpSpPr>
          <p:cNvPr id="25" name="Groeperen 24"/>
          <p:cNvGrpSpPr/>
          <p:nvPr/>
        </p:nvGrpSpPr>
        <p:grpSpPr>
          <a:xfrm>
            <a:off x="540561" y="5279886"/>
            <a:ext cx="8077906" cy="1080120"/>
            <a:chOff x="540561" y="5279886"/>
            <a:chExt cx="8077906" cy="1080120"/>
          </a:xfrm>
        </p:grpSpPr>
        <p:sp>
          <p:nvSpPr>
            <p:cNvPr id="24" name="Afgeronde rechthoek 23"/>
            <p:cNvSpPr/>
            <p:nvPr/>
          </p:nvSpPr>
          <p:spPr>
            <a:xfrm>
              <a:off x="540561" y="5279886"/>
              <a:ext cx="8077906" cy="1080120"/>
            </a:xfrm>
            <a:prstGeom prst="roundRect">
              <a:avLst/>
            </a:prstGeom>
            <a:solidFill>
              <a:srgbClr val="BFBFBF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22" name="Afbeelding 21" descr="team_diamond_logo-color.png"/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57306" y="5362550"/>
              <a:ext cx="914792" cy="914792"/>
            </a:xfrm>
            <a:prstGeom prst="rect">
              <a:avLst/>
            </a:prstGeom>
          </p:spPr>
        </p:pic>
        <p:pic>
          <p:nvPicPr>
            <p:cNvPr id="23" name="Afbeelding 22" descr="TU_d_line_P1~full color.eps"/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372200" y="5330996"/>
              <a:ext cx="2070100" cy="977900"/>
            </a:xfrm>
            <a:prstGeom prst="rect">
              <a:avLst/>
            </a:prstGeom>
          </p:spPr>
        </p:pic>
      </p:grpSp>
      <p:pic>
        <p:nvPicPr>
          <p:cNvPr id="29" name="Picture 2" descr="C:\Users\Tim Taminiau\Desktop\path12101-1-7-4.png"/>
          <p:cNvPicPr>
            <a:picLocks noChangeAspect="1" noChangeArrowheads="1"/>
          </p:cNvPicPr>
          <p:nvPr/>
        </p:nvPicPr>
        <p:blipFill>
          <a:blip r:embed="rId7" cstate="print">
            <a:alphaModFix amt="43000"/>
          </a:blip>
          <a:srcRect/>
          <a:stretch>
            <a:fillRect/>
          </a:stretch>
        </p:blipFill>
        <p:spPr bwMode="auto">
          <a:xfrm rot="21235660">
            <a:off x="4665877" y="2223983"/>
            <a:ext cx="3646627" cy="902775"/>
          </a:xfrm>
          <a:prstGeom prst="rect">
            <a:avLst/>
          </a:prstGeom>
          <a:noFill/>
        </p:spPr>
      </p:pic>
      <p:pic>
        <p:nvPicPr>
          <p:cNvPr id="30" name="Picture 2" descr="C:\Users\Tim Taminiau\Desktop\path12101-1-7-4.png"/>
          <p:cNvPicPr>
            <a:picLocks noChangeAspect="1" noChangeArrowheads="1"/>
          </p:cNvPicPr>
          <p:nvPr/>
        </p:nvPicPr>
        <p:blipFill>
          <a:blip r:embed="rId7" cstate="print">
            <a:alphaModFix amt="43000"/>
          </a:blip>
          <a:srcRect/>
          <a:stretch>
            <a:fillRect/>
          </a:stretch>
        </p:blipFill>
        <p:spPr bwMode="auto">
          <a:xfrm rot="1573373">
            <a:off x="4742372" y="3240313"/>
            <a:ext cx="3257943" cy="806551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83609365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Afbeelding 12" descr="NV_No_Spin_NoTex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63374" y="980728"/>
            <a:ext cx="4653136" cy="4653136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smtClean="0"/>
              <a:t>The NV-center is </a:t>
            </a:r>
            <a:r>
              <a:rPr lang="nl-NL" dirty="0" err="1" smtClean="0"/>
              <a:t>an</a:t>
            </a:r>
            <a:r>
              <a:rPr lang="nl-NL" dirty="0" smtClean="0"/>
              <a:t> </a:t>
            </a:r>
            <a:r>
              <a:rPr lang="nl-NL" dirty="0" err="1" smtClean="0"/>
              <a:t>impurity</a:t>
            </a:r>
            <a:r>
              <a:rPr lang="nl-NL" dirty="0" smtClean="0"/>
              <a:t> in </a:t>
            </a:r>
            <a:r>
              <a:rPr lang="nl-NL" dirty="0" err="1" smtClean="0"/>
              <a:t>Diamond</a:t>
            </a:r>
            <a:r>
              <a:rPr lang="nl-NL" dirty="0" smtClean="0"/>
              <a:t> </a:t>
            </a:r>
            <a:r>
              <a:rPr lang="nl-NL" dirty="0" err="1" smtClean="0"/>
              <a:t>which</a:t>
            </a:r>
            <a:r>
              <a:rPr lang="nl-NL" dirty="0" smtClean="0"/>
              <a:t> we </a:t>
            </a:r>
            <a:r>
              <a:rPr lang="nl-NL" dirty="0" err="1" smtClean="0"/>
              <a:t>can</a:t>
            </a:r>
            <a:r>
              <a:rPr lang="nl-NL" dirty="0" smtClean="0"/>
              <a:t> control</a:t>
            </a:r>
            <a:endParaRPr lang="nl-NL" dirty="0"/>
          </a:p>
        </p:txBody>
      </p:sp>
      <p:sp>
        <p:nvSpPr>
          <p:cNvPr id="3" name="Tijdelijke aanduiding voor verticale inhoud 2"/>
          <p:cNvSpPr>
            <a:spLocks noGrp="1"/>
          </p:cNvSpPr>
          <p:nvPr>
            <p:ph orient="vert" sz="quarter" idx="10"/>
          </p:nvPr>
        </p:nvSpPr>
        <p:spPr/>
        <p:txBody>
          <a:bodyPr/>
          <a:lstStyle/>
          <a:p>
            <a:r>
              <a:rPr lang="nl-NL" dirty="0" err="1" smtClean="0"/>
              <a:t>afs</a:t>
            </a:r>
            <a:endParaRPr lang="nl-NL" dirty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Tekstvak 6"/>
          <p:cNvSpPr txBox="1"/>
          <p:nvPr/>
        </p:nvSpPr>
        <p:spPr>
          <a:xfrm>
            <a:off x="1043608" y="2204864"/>
            <a:ext cx="165618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400" dirty="0" smtClean="0"/>
              <a:t>Optical Readout </a:t>
            </a:r>
            <a:endParaRPr lang="en-US" sz="1400" dirty="0" smtClean="0"/>
          </a:p>
        </p:txBody>
      </p:sp>
      <p:sp>
        <p:nvSpPr>
          <p:cNvPr id="8" name="Tekstvak 7"/>
          <p:cNvSpPr txBox="1"/>
          <p:nvPr/>
        </p:nvSpPr>
        <p:spPr>
          <a:xfrm>
            <a:off x="1043608" y="2924944"/>
            <a:ext cx="165618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400" dirty="0" smtClean="0"/>
              <a:t>MW spin control</a:t>
            </a:r>
            <a:endParaRPr lang="en-US" sz="1400" dirty="0" smtClean="0"/>
          </a:p>
        </p:txBody>
      </p:sp>
      <p:pic>
        <p:nvPicPr>
          <p:cNvPr id="10" name="Picture 2" descr="C:\Users\Tim Taminiau\Desktop\path12101-1-7-4.png"/>
          <p:cNvPicPr>
            <a:picLocks noChangeAspect="1" noChangeArrowheads="1"/>
          </p:cNvPicPr>
          <p:nvPr/>
        </p:nvPicPr>
        <p:blipFill rotWithShape="1">
          <a:blip r:embed="rId4" cstate="print">
            <a:alphaModFix/>
          </a:blip>
          <a:srcRect r="53220"/>
          <a:stretch/>
        </p:blipFill>
        <p:spPr bwMode="auto">
          <a:xfrm rot="1592370">
            <a:off x="4862166" y="2453633"/>
            <a:ext cx="1658607" cy="877751"/>
          </a:xfrm>
          <a:prstGeom prst="rect">
            <a:avLst/>
          </a:prstGeom>
          <a:noFill/>
        </p:spPr>
      </p:pic>
      <p:pic>
        <p:nvPicPr>
          <p:cNvPr id="14" name="Afbeelding 13" descr="OrangeSpin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51965" y="2708920"/>
            <a:ext cx="1130424" cy="1130424"/>
          </a:xfrm>
          <a:prstGeom prst="rect">
            <a:avLst/>
          </a:prstGeom>
        </p:spPr>
      </p:pic>
      <p:pic>
        <p:nvPicPr>
          <p:cNvPr id="15" name="Afbeelding 14" descr="PurpleSpin.png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91880" y="2060848"/>
            <a:ext cx="1027857" cy="10278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290547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917575" y="77180"/>
            <a:ext cx="7708656" cy="760040"/>
          </a:xfrm>
        </p:spPr>
        <p:txBody>
          <a:bodyPr/>
          <a:lstStyle/>
          <a:p>
            <a:r>
              <a:rPr lang="en-US" noProof="0" dirty="0" smtClean="0"/>
              <a:t>We can use the optical interface to link multiple NV-centers together </a:t>
            </a:r>
            <a:endParaRPr lang="en-US" noProof="0" dirty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5" name="Tekstvak 4"/>
          <p:cNvSpPr txBox="1"/>
          <p:nvPr/>
        </p:nvSpPr>
        <p:spPr>
          <a:xfrm>
            <a:off x="376064" y="2060848"/>
            <a:ext cx="2448272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400" dirty="0" smtClean="0"/>
              <a:t>Optical Interface allows linking of nodes </a:t>
            </a:r>
          </a:p>
          <a:p>
            <a:pPr algn="l"/>
            <a:endParaRPr lang="en-US" sz="1400" dirty="0"/>
          </a:p>
          <a:p>
            <a:pPr algn="l"/>
            <a:r>
              <a:rPr lang="en-US" sz="1400" dirty="0" smtClean="0"/>
              <a:t>Well protected local </a:t>
            </a:r>
            <a:r>
              <a:rPr lang="en-US" sz="1400" dirty="0" err="1" smtClean="0"/>
              <a:t>qubits</a:t>
            </a:r>
            <a:r>
              <a:rPr lang="en-US" sz="1400" dirty="0" smtClean="0"/>
              <a:t> in solid state environment </a:t>
            </a:r>
            <a:endParaRPr lang="en-US" sz="1400" dirty="0" smtClean="0"/>
          </a:p>
        </p:txBody>
      </p:sp>
      <p:pic>
        <p:nvPicPr>
          <p:cNvPr id="6" name="Afbeelding 5" descr="NV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67944" y="2852936"/>
            <a:ext cx="1224136" cy="816091"/>
          </a:xfrm>
          <a:prstGeom prst="rect">
            <a:avLst/>
          </a:prstGeom>
        </p:spPr>
      </p:pic>
      <p:pic>
        <p:nvPicPr>
          <p:cNvPr id="7" name="Afbeelding 6" descr="NV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67783" y="2943079"/>
            <a:ext cx="1080120" cy="720080"/>
          </a:xfrm>
          <a:prstGeom prst="rect">
            <a:avLst/>
          </a:prstGeom>
        </p:spPr>
      </p:pic>
      <p:pic>
        <p:nvPicPr>
          <p:cNvPr id="8" name="Afbeelding 7" descr="NV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08104" y="1220755"/>
            <a:ext cx="936104" cy="624069"/>
          </a:xfrm>
          <a:prstGeom prst="rect">
            <a:avLst/>
          </a:prstGeom>
        </p:spPr>
      </p:pic>
      <p:pic>
        <p:nvPicPr>
          <p:cNvPr id="19" name="Afbeelding 18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10523" t="18894" r="80492" b="26937"/>
          <a:stretch/>
        </p:blipFill>
        <p:spPr>
          <a:xfrm rot="16484560">
            <a:off x="5617627" y="2289693"/>
            <a:ext cx="266700" cy="1919166"/>
          </a:xfrm>
          <a:prstGeom prst="rect">
            <a:avLst/>
          </a:prstGeom>
          <a:ln>
            <a:noFill/>
          </a:ln>
        </p:spPr>
      </p:pic>
      <p:pic>
        <p:nvPicPr>
          <p:cNvPr id="20" name="Afbeelding 19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10523" t="18894" r="80492" b="26937"/>
          <a:stretch/>
        </p:blipFill>
        <p:spPr>
          <a:xfrm rot="18697635">
            <a:off x="6468639" y="1304570"/>
            <a:ext cx="266700" cy="1919166"/>
          </a:xfrm>
          <a:prstGeom prst="rect">
            <a:avLst/>
          </a:prstGeom>
          <a:ln>
            <a:noFill/>
          </a:ln>
        </p:spPr>
      </p:pic>
      <p:pic>
        <p:nvPicPr>
          <p:cNvPr id="22" name="Afbeelding 2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73023" y="3230399"/>
            <a:ext cx="3077469" cy="929047"/>
          </a:xfrm>
          <a:prstGeom prst="rect">
            <a:avLst/>
          </a:prstGeom>
        </p:spPr>
      </p:pic>
      <p:pic>
        <p:nvPicPr>
          <p:cNvPr id="25" name="Afbeelding 2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538672" y="1951098"/>
            <a:ext cx="2618452" cy="1279301"/>
          </a:xfrm>
          <a:prstGeom prst="rect">
            <a:avLst/>
          </a:prstGeom>
        </p:spPr>
      </p:pic>
      <p:pic>
        <p:nvPicPr>
          <p:cNvPr id="28" name="Afbeelding 2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524000" y="4869160"/>
            <a:ext cx="2831976" cy="890892"/>
          </a:xfrm>
          <a:prstGeom prst="rect">
            <a:avLst/>
          </a:prstGeom>
        </p:spPr>
      </p:pic>
      <p:sp>
        <p:nvSpPr>
          <p:cNvPr id="29" name="Tijdelijke aanduiding voor verticale inhoud 28"/>
          <p:cNvSpPr>
            <a:spLocks noGrp="1"/>
          </p:cNvSpPr>
          <p:nvPr>
            <p:ph orient="vert" sz="quarter" idx="10"/>
          </p:nvPr>
        </p:nvSpPr>
        <p:spPr/>
        <p:txBody>
          <a:bodyPr/>
          <a:lstStyle/>
          <a:p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12572132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smtClean="0"/>
              <a:t>The </a:t>
            </a:r>
            <a:r>
              <a:rPr lang="nl-NL" dirty="0" err="1" smtClean="0"/>
              <a:t>Nitrogen</a:t>
            </a:r>
            <a:r>
              <a:rPr lang="nl-NL" dirty="0" smtClean="0"/>
              <a:t> </a:t>
            </a:r>
            <a:r>
              <a:rPr lang="nl-NL" dirty="0" err="1" smtClean="0"/>
              <a:t>Vacancy</a:t>
            </a:r>
            <a:r>
              <a:rPr lang="nl-NL" dirty="0" smtClean="0"/>
              <a:t> </a:t>
            </a:r>
            <a:r>
              <a:rPr lang="nl-NL" dirty="0" err="1" smtClean="0"/>
              <a:t>interacts</a:t>
            </a:r>
            <a:r>
              <a:rPr lang="nl-NL" dirty="0" smtClean="0"/>
              <a:t> </a:t>
            </a:r>
            <a:r>
              <a:rPr lang="nl-NL" dirty="0" err="1" smtClean="0"/>
              <a:t>with</a:t>
            </a:r>
            <a:r>
              <a:rPr lang="nl-NL" dirty="0" smtClean="0"/>
              <a:t> spins in </a:t>
            </a:r>
            <a:r>
              <a:rPr lang="nl-NL" dirty="0" err="1" smtClean="0"/>
              <a:t>its</a:t>
            </a:r>
            <a:r>
              <a:rPr lang="nl-NL" dirty="0" smtClean="0"/>
              <a:t> environment </a:t>
            </a:r>
            <a:endParaRPr lang="nl-NL" dirty="0"/>
          </a:p>
        </p:txBody>
      </p:sp>
      <p:sp>
        <p:nvSpPr>
          <p:cNvPr id="3" name="Tijdelijke aanduiding voor verticale inhoud 2"/>
          <p:cNvSpPr>
            <a:spLocks noGrp="1"/>
          </p:cNvSpPr>
          <p:nvPr>
            <p:ph orient="vert" sz="quarter" idx="10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5" name="Tekstvak 4"/>
          <p:cNvSpPr txBox="1"/>
          <p:nvPr/>
        </p:nvSpPr>
        <p:spPr>
          <a:xfrm>
            <a:off x="1600200" y="1556792"/>
            <a:ext cx="151216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400" dirty="0" smtClean="0"/>
              <a:t>-&gt; </a:t>
            </a:r>
            <a:r>
              <a:rPr lang="en-US" sz="1400" dirty="0" err="1" smtClean="0"/>
              <a:t>Decoherence</a:t>
            </a:r>
            <a:r>
              <a:rPr lang="en-US" sz="1400" dirty="0" smtClean="0"/>
              <a:t> </a:t>
            </a:r>
            <a:endParaRPr lang="en-US" sz="1400" dirty="0" smtClean="0"/>
          </a:p>
        </p:txBody>
      </p:sp>
    </p:spTree>
    <p:extLst>
      <p:ext uri="{BB962C8B-B14F-4D97-AF65-F5344CB8AC3E}">
        <p14:creationId xmlns:p14="http://schemas.microsoft.com/office/powerpoint/2010/main" val="386713086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smtClean="0"/>
              <a:t>We Address Weakly Coupled Carbons in order to find enough suitable qubits</a:t>
            </a:r>
            <a:endParaRPr lang="en-US" noProof="0"/>
          </a:p>
        </p:txBody>
      </p:sp>
      <p:sp>
        <p:nvSpPr>
          <p:cNvPr id="3" name="Tijdelijke aanduiding voor verticale inhoud 2"/>
          <p:cNvSpPr>
            <a:spLocks noGrp="1"/>
          </p:cNvSpPr>
          <p:nvPr>
            <p:ph orient="vert" sz="quarter" idx="10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nl-NL"/>
          </a:p>
        </p:txBody>
      </p:sp>
      <p:grpSp>
        <p:nvGrpSpPr>
          <p:cNvPr id="8" name="Groeperen 7"/>
          <p:cNvGrpSpPr/>
          <p:nvPr/>
        </p:nvGrpSpPr>
        <p:grpSpPr>
          <a:xfrm>
            <a:off x="6084951" y="3758631"/>
            <a:ext cx="627923" cy="627923"/>
            <a:chOff x="3459127" y="2924944"/>
            <a:chExt cx="1916832" cy="1916832"/>
          </a:xfrm>
        </p:grpSpPr>
        <p:pic>
          <p:nvPicPr>
            <p:cNvPr id="6" name="Afbeelding 5" descr="NV_No_Spin_NoText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459127" y="2924944"/>
              <a:ext cx="1916832" cy="1916832"/>
            </a:xfrm>
            <a:prstGeom prst="rect">
              <a:avLst/>
            </a:prstGeom>
          </p:spPr>
        </p:pic>
        <p:pic>
          <p:nvPicPr>
            <p:cNvPr id="7" name="Afbeelding 6" descr="PurpleSpin.png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042679" y="3234041"/>
              <a:ext cx="623786" cy="623786"/>
            </a:xfrm>
            <a:prstGeom prst="rect">
              <a:avLst/>
            </a:prstGeom>
          </p:spPr>
        </p:pic>
      </p:grpSp>
      <p:pic>
        <p:nvPicPr>
          <p:cNvPr id="9" name="Afbeelding 8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156309">
            <a:off x="7921050" y="2794533"/>
            <a:ext cx="253283" cy="253283"/>
          </a:xfrm>
          <a:prstGeom prst="rect">
            <a:avLst/>
          </a:prstGeom>
        </p:spPr>
      </p:pic>
      <p:pic>
        <p:nvPicPr>
          <p:cNvPr id="10" name="Afbeelding 9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4253341">
            <a:off x="6848591" y="2023322"/>
            <a:ext cx="253283" cy="253283"/>
          </a:xfrm>
          <a:prstGeom prst="rect">
            <a:avLst/>
          </a:prstGeom>
        </p:spPr>
      </p:pic>
      <p:pic>
        <p:nvPicPr>
          <p:cNvPr id="11" name="Afbeelding 10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9373204">
            <a:off x="8069053" y="3745273"/>
            <a:ext cx="253283" cy="253283"/>
          </a:xfrm>
          <a:prstGeom prst="rect">
            <a:avLst/>
          </a:prstGeom>
        </p:spPr>
      </p:pic>
      <p:pic>
        <p:nvPicPr>
          <p:cNvPr id="12" name="Afbeelding 11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3002271">
            <a:off x="7009715" y="4503833"/>
            <a:ext cx="253283" cy="253283"/>
          </a:xfrm>
          <a:prstGeom prst="rect">
            <a:avLst/>
          </a:prstGeom>
        </p:spPr>
      </p:pic>
      <p:pic>
        <p:nvPicPr>
          <p:cNvPr id="13" name="Afbeelding 12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7417233" y="3328743"/>
            <a:ext cx="253283" cy="253283"/>
          </a:xfrm>
          <a:prstGeom prst="rect">
            <a:avLst/>
          </a:prstGeom>
        </p:spPr>
      </p:pic>
      <p:pic>
        <p:nvPicPr>
          <p:cNvPr id="14" name="Afbeelding 13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8113674">
            <a:off x="5567071" y="3154310"/>
            <a:ext cx="253283" cy="253283"/>
          </a:xfrm>
          <a:prstGeom prst="rect">
            <a:avLst/>
          </a:prstGeom>
        </p:spPr>
      </p:pic>
      <p:pic>
        <p:nvPicPr>
          <p:cNvPr id="15" name="Afbeelding 14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92286" y="3227405"/>
            <a:ext cx="253283" cy="253283"/>
          </a:xfrm>
          <a:prstGeom prst="rect">
            <a:avLst/>
          </a:prstGeom>
        </p:spPr>
      </p:pic>
      <p:pic>
        <p:nvPicPr>
          <p:cNvPr id="16" name="Afbeelding 15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5982293">
            <a:off x="4454736" y="2184446"/>
            <a:ext cx="253283" cy="253283"/>
          </a:xfrm>
          <a:prstGeom prst="rect">
            <a:avLst/>
          </a:prstGeom>
        </p:spPr>
      </p:pic>
      <p:pic>
        <p:nvPicPr>
          <p:cNvPr id="19" name="Afbeelding 18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156309">
            <a:off x="4252269" y="2942536"/>
            <a:ext cx="253283" cy="253283"/>
          </a:xfrm>
          <a:prstGeom prst="rect">
            <a:avLst/>
          </a:prstGeom>
        </p:spPr>
      </p:pic>
      <p:pic>
        <p:nvPicPr>
          <p:cNvPr id="21" name="Afbeelding 20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9373204">
            <a:off x="5430490" y="1862197"/>
            <a:ext cx="253283" cy="253283"/>
          </a:xfrm>
          <a:prstGeom prst="rect">
            <a:avLst/>
          </a:prstGeom>
        </p:spPr>
      </p:pic>
      <p:pic>
        <p:nvPicPr>
          <p:cNvPr id="23" name="Afbeelding 22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6811456" y="2743766"/>
            <a:ext cx="253283" cy="253283"/>
          </a:xfrm>
          <a:prstGeom prst="rect">
            <a:avLst/>
          </a:prstGeom>
        </p:spPr>
      </p:pic>
      <p:pic>
        <p:nvPicPr>
          <p:cNvPr id="24" name="Afbeelding 23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8113674">
            <a:off x="4077835" y="3682045"/>
            <a:ext cx="253283" cy="253283"/>
          </a:xfrm>
          <a:prstGeom prst="rect">
            <a:avLst/>
          </a:prstGeom>
        </p:spPr>
      </p:pic>
      <p:pic>
        <p:nvPicPr>
          <p:cNvPr id="25" name="Afbeelding 24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86509" y="2642428"/>
            <a:ext cx="253283" cy="253283"/>
          </a:xfrm>
          <a:prstGeom prst="rect">
            <a:avLst/>
          </a:prstGeom>
        </p:spPr>
      </p:pic>
      <p:pic>
        <p:nvPicPr>
          <p:cNvPr id="26" name="Afbeelding 25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5982293">
            <a:off x="5036771" y="3573483"/>
            <a:ext cx="253283" cy="253283"/>
          </a:xfrm>
          <a:prstGeom prst="rect">
            <a:avLst/>
          </a:prstGeom>
        </p:spPr>
      </p:pic>
      <p:pic>
        <p:nvPicPr>
          <p:cNvPr id="28" name="Afbeelding 27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156309">
            <a:off x="4521198" y="4341046"/>
            <a:ext cx="253283" cy="253283"/>
          </a:xfrm>
          <a:prstGeom prst="rect">
            <a:avLst/>
          </a:prstGeom>
        </p:spPr>
      </p:pic>
      <p:pic>
        <p:nvPicPr>
          <p:cNvPr id="29" name="Afbeelding 28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4253341">
            <a:off x="4988462" y="2654586"/>
            <a:ext cx="253283" cy="253283"/>
          </a:xfrm>
          <a:prstGeom prst="rect">
            <a:avLst/>
          </a:prstGeom>
        </p:spPr>
      </p:pic>
      <p:pic>
        <p:nvPicPr>
          <p:cNvPr id="30" name="Afbeelding 29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9373204">
            <a:off x="5452672" y="4597116"/>
            <a:ext cx="253283" cy="253283"/>
          </a:xfrm>
          <a:prstGeom prst="rect">
            <a:avLst/>
          </a:prstGeom>
        </p:spPr>
      </p:pic>
      <p:pic>
        <p:nvPicPr>
          <p:cNvPr id="31" name="Afbeelding 30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3002271">
            <a:off x="5214231" y="5370471"/>
            <a:ext cx="253283" cy="253283"/>
          </a:xfrm>
          <a:prstGeom prst="rect">
            <a:avLst/>
          </a:prstGeom>
        </p:spPr>
      </p:pic>
      <p:pic>
        <p:nvPicPr>
          <p:cNvPr id="37" name="Afbeelding 36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156309">
            <a:off x="5874392" y="5518473"/>
            <a:ext cx="253283" cy="253283"/>
          </a:xfrm>
          <a:prstGeom prst="rect">
            <a:avLst/>
          </a:prstGeom>
        </p:spPr>
      </p:pic>
      <p:pic>
        <p:nvPicPr>
          <p:cNvPr id="40" name="Afbeelding 39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3002271">
            <a:off x="7543874" y="5370471"/>
            <a:ext cx="253283" cy="253283"/>
          </a:xfrm>
          <a:prstGeom prst="rect">
            <a:avLst/>
          </a:prstGeom>
        </p:spPr>
      </p:pic>
      <p:pic>
        <p:nvPicPr>
          <p:cNvPr id="41" name="Afbeelding 40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7611183" y="2288582"/>
            <a:ext cx="253283" cy="253283"/>
          </a:xfrm>
          <a:prstGeom prst="rect">
            <a:avLst/>
          </a:prstGeom>
        </p:spPr>
      </p:pic>
      <p:pic>
        <p:nvPicPr>
          <p:cNvPr id="42" name="Afbeelding 41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8113674">
            <a:off x="4494767" y="5031105"/>
            <a:ext cx="253283" cy="253283"/>
          </a:xfrm>
          <a:prstGeom prst="rect">
            <a:avLst/>
          </a:prstGeom>
        </p:spPr>
      </p:pic>
      <p:pic>
        <p:nvPicPr>
          <p:cNvPr id="43" name="Afbeelding 42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20630" y="4467689"/>
            <a:ext cx="253283" cy="253283"/>
          </a:xfrm>
          <a:prstGeom prst="rect">
            <a:avLst/>
          </a:prstGeom>
        </p:spPr>
      </p:pic>
      <p:pic>
        <p:nvPicPr>
          <p:cNvPr id="44" name="Afbeelding 43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5982293">
            <a:off x="6617482" y="5477474"/>
            <a:ext cx="253283" cy="253283"/>
          </a:xfrm>
          <a:prstGeom prst="rect">
            <a:avLst/>
          </a:prstGeom>
        </p:spPr>
      </p:pic>
      <p:sp>
        <p:nvSpPr>
          <p:cNvPr id="45" name="Ovaal 44"/>
          <p:cNvSpPr/>
          <p:nvPr/>
        </p:nvSpPr>
        <p:spPr bwMode="auto">
          <a:xfrm>
            <a:off x="5322333" y="2982752"/>
            <a:ext cx="2201526" cy="2212630"/>
          </a:xfrm>
          <a:prstGeom prst="ellipse">
            <a:avLst/>
          </a:prstGeom>
          <a:noFill/>
          <a:ln w="9525" cap="flat" cmpd="sng" algn="ctr">
            <a:solidFill>
              <a:srgbClr val="FF0000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sz="1200" dirty="0" err="1" smtClean="0">
              <a:solidFill>
                <a:srgbClr val="FFFFFF"/>
              </a:solidFill>
              <a:latin typeface="Arial" charset="0"/>
              <a:ea typeface="ＭＳ Ｐゴシック" pitchFamily="1" charset="-128"/>
            </a:endParaRPr>
          </a:p>
        </p:txBody>
      </p:sp>
      <p:sp>
        <p:nvSpPr>
          <p:cNvPr id="47" name="Rechthoek 46"/>
          <p:cNvSpPr/>
          <p:nvPr/>
        </p:nvSpPr>
        <p:spPr bwMode="auto">
          <a:xfrm>
            <a:off x="7417233" y="1671234"/>
            <a:ext cx="1584176" cy="617347"/>
          </a:xfrm>
          <a:prstGeom prst="rect">
            <a:avLst/>
          </a:prstGeom>
          <a:solidFill>
            <a:srgbClr val="FF0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200" dirty="0" smtClean="0">
                <a:solidFill>
                  <a:srgbClr val="FFFFFF"/>
                </a:solidFill>
                <a:latin typeface="Arial" charset="0"/>
                <a:ea typeface="ＭＳ Ｐゴシック" pitchFamily="1" charset="-128"/>
              </a:rPr>
              <a:t>REQUIRES DECOHERENCE </a:t>
            </a:r>
            <a:endParaRPr lang="en-US" sz="1200" dirty="0" smtClean="0">
              <a:solidFill>
                <a:srgbClr val="FFFFFF"/>
              </a:solidFill>
              <a:latin typeface="Arial" charset="0"/>
              <a:ea typeface="ＭＳ Ｐゴシック" pitchFamily="1" charset="-128"/>
            </a:endParaRPr>
          </a:p>
        </p:txBody>
      </p:sp>
      <p:sp>
        <p:nvSpPr>
          <p:cNvPr id="48" name="Tekstvak 47"/>
          <p:cNvSpPr txBox="1"/>
          <p:nvPr/>
        </p:nvSpPr>
        <p:spPr>
          <a:xfrm>
            <a:off x="1115616" y="1988839"/>
            <a:ext cx="12961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400" dirty="0" smtClean="0"/>
              <a:t>The </a:t>
            </a:r>
            <a:endParaRPr lang="en-US" sz="1400" dirty="0" smtClean="0"/>
          </a:p>
        </p:txBody>
      </p:sp>
    </p:spTree>
    <p:extLst>
      <p:ext uri="{BB962C8B-B14F-4D97-AF65-F5344CB8AC3E}">
        <p14:creationId xmlns:p14="http://schemas.microsoft.com/office/powerpoint/2010/main" val="397842199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smtClean="0"/>
              <a:t>We Perform a Parity Measurement by Mapping the State of the Carbon on the electron</a:t>
            </a:r>
            <a:endParaRPr lang="en-US" noProof="0"/>
          </a:p>
        </p:txBody>
      </p:sp>
      <p:sp>
        <p:nvSpPr>
          <p:cNvPr id="3" name="Tijdelijke aanduiding voor verticale inhoud 2"/>
          <p:cNvSpPr>
            <a:spLocks noGrp="1"/>
          </p:cNvSpPr>
          <p:nvPr>
            <p:ph orient="vert" sz="quarter" idx="10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5800328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 smtClean="0"/>
              <a:t>In Order to Implement Quantum Error Correction we need to be correct the outcome of a parity measurement </a:t>
            </a:r>
            <a:endParaRPr lang="en-US" noProof="0" dirty="0"/>
          </a:p>
        </p:txBody>
      </p:sp>
      <p:sp>
        <p:nvSpPr>
          <p:cNvPr id="3" name="Tijdelijke aanduiding voor verticale inhoud 2"/>
          <p:cNvSpPr>
            <a:spLocks noGrp="1"/>
          </p:cNvSpPr>
          <p:nvPr>
            <p:ph orient="vert" sz="quarter" idx="10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37670273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Afbeelding 4" descr="CodeBackground.png"/>
          <p:cNvPicPr>
            <a:picLocks noChangeAspect="1"/>
          </p:cNvPicPr>
          <p:nvPr/>
        </p:nvPicPr>
        <p:blipFill>
          <a:blip r:embed="rId2">
            <a:alphaModFix amt="52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7" name="Afgeronde rechthoek 6"/>
          <p:cNvSpPr/>
          <p:nvPr/>
        </p:nvSpPr>
        <p:spPr>
          <a:xfrm>
            <a:off x="611560" y="1340768"/>
            <a:ext cx="3960441" cy="5091246"/>
          </a:xfrm>
          <a:prstGeom prst="roundRect">
            <a:avLst/>
          </a:prstGeom>
          <a:solidFill>
            <a:srgbClr val="BFBFB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342900" indent="-342900" algn="l">
              <a:buFont typeface="Arial"/>
              <a:buChar char="•"/>
            </a:pPr>
            <a:r>
              <a:rPr lang="en-US" sz="2000" dirty="0" smtClean="0">
                <a:latin typeface="Tahoma"/>
                <a:cs typeface="Tahoma"/>
              </a:rPr>
              <a:t>The promise of the quantum computer</a:t>
            </a:r>
          </a:p>
          <a:p>
            <a:pPr marL="342900" indent="-342900" algn="l">
              <a:buFont typeface="Arial"/>
              <a:buChar char="•"/>
            </a:pPr>
            <a:r>
              <a:rPr lang="en-US" sz="2000" dirty="0" smtClean="0">
                <a:latin typeface="Tahoma"/>
                <a:cs typeface="Tahoma"/>
              </a:rPr>
              <a:t>Quantum Error Correction and the Parity Measurement</a:t>
            </a:r>
          </a:p>
          <a:p>
            <a:pPr marL="342900" indent="-342900" algn="l">
              <a:buFont typeface="Arial"/>
              <a:buChar char="•"/>
            </a:pPr>
            <a:r>
              <a:rPr lang="en-US" sz="2000" dirty="0" smtClean="0">
                <a:latin typeface="Tahoma"/>
                <a:cs typeface="Tahoma"/>
              </a:rPr>
              <a:t>The Nitrogen Vacancy Center in Diamond </a:t>
            </a:r>
          </a:p>
          <a:p>
            <a:pPr marL="342900" indent="-342900" algn="l">
              <a:buFont typeface="Arial"/>
              <a:buChar char="•"/>
            </a:pPr>
            <a:r>
              <a:rPr lang="en-US" sz="2000" dirty="0" smtClean="0">
                <a:latin typeface="Tahoma"/>
                <a:cs typeface="Tahoma"/>
              </a:rPr>
              <a:t>Controlling Weakly Coupled Carbon Spins </a:t>
            </a:r>
          </a:p>
          <a:p>
            <a:pPr marL="342900" indent="-342900" algn="l">
              <a:buFont typeface="Arial"/>
              <a:buChar char="•"/>
            </a:pPr>
            <a:r>
              <a:rPr lang="en-US" sz="2000" dirty="0" smtClean="0">
                <a:latin typeface="Tahoma"/>
                <a:cs typeface="Tahoma"/>
              </a:rPr>
              <a:t>The Parity Measurement </a:t>
            </a:r>
          </a:p>
          <a:p>
            <a:pPr marL="342900" indent="-342900" algn="l">
              <a:buFont typeface="Arial"/>
              <a:buChar char="•"/>
            </a:pPr>
            <a:r>
              <a:rPr lang="en-US" sz="2000" dirty="0" smtClean="0">
                <a:latin typeface="Tahoma"/>
                <a:cs typeface="Tahoma"/>
              </a:rPr>
              <a:t>Towards Quantum Error Correction </a:t>
            </a:r>
          </a:p>
          <a:p>
            <a:pPr marL="342900" indent="-342900" algn="l">
              <a:buFont typeface="Arial"/>
              <a:buChar char="•"/>
            </a:pPr>
            <a:endParaRPr lang="en-US" sz="2000" dirty="0" smtClean="0">
              <a:latin typeface="Tahoma"/>
              <a:cs typeface="Tahoma"/>
            </a:endParaRPr>
          </a:p>
          <a:p>
            <a:pPr marL="342900" indent="-342900" algn="l">
              <a:buFont typeface="Arial"/>
              <a:buChar char="•"/>
            </a:pPr>
            <a:endParaRPr lang="en-US" sz="2000" dirty="0" smtClean="0">
              <a:latin typeface="Tahoma"/>
              <a:cs typeface="Tahoma"/>
            </a:endParaRPr>
          </a:p>
          <a:p>
            <a:pPr marL="342900" indent="-342900" algn="l">
              <a:buFont typeface="Arial"/>
              <a:buChar char="•"/>
            </a:pPr>
            <a:endParaRPr lang="en-US" sz="2000" dirty="0">
              <a:latin typeface="Tahoma"/>
              <a:cs typeface="Tahoma"/>
            </a:endParaRPr>
          </a:p>
        </p:txBody>
      </p:sp>
      <p:sp>
        <p:nvSpPr>
          <p:cNvPr id="10" name="Titel 1"/>
          <p:cNvSpPr txBox="1">
            <a:spLocks/>
          </p:cNvSpPr>
          <p:nvPr/>
        </p:nvSpPr>
        <p:spPr>
          <a:xfrm>
            <a:off x="917575" y="77180"/>
            <a:ext cx="7159625" cy="760040"/>
          </a:xfrm>
          <a:prstGeom prst="rect">
            <a:avLst/>
          </a:prstGeom>
        </p:spPr>
        <p:txBody>
          <a:bodyPr/>
          <a:lstStyle>
            <a:lvl1pPr algn="l" defTabSz="457200" rtl="0" eaLnBrk="1" latinLnBrk="0" hangingPunct="1">
              <a:spcBef>
                <a:spcPct val="0"/>
              </a:spcBef>
              <a:buNone/>
              <a:defRPr sz="2400" b="0" i="0" kern="1200">
                <a:solidFill>
                  <a:schemeClr val="tx1"/>
                </a:solidFill>
                <a:latin typeface="Bookman Old Style"/>
                <a:ea typeface="+mj-ea"/>
                <a:cs typeface="Bookman Old Style"/>
              </a:defRPr>
            </a:lvl1pPr>
          </a:lstStyle>
          <a:p>
            <a:r>
              <a:rPr lang="en-US" dirty="0" smtClean="0"/>
              <a:t>Action title relating to next chapter </a:t>
            </a:r>
            <a:endParaRPr lang="en-US" dirty="0"/>
          </a:p>
        </p:txBody>
      </p:sp>
      <p:sp>
        <p:nvSpPr>
          <p:cNvPr id="11" name="Tekstvak 10"/>
          <p:cNvSpPr txBox="1"/>
          <p:nvPr/>
        </p:nvSpPr>
        <p:spPr>
          <a:xfrm>
            <a:off x="5292080" y="1844824"/>
            <a:ext cx="2448272" cy="1200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Here some visual about the next section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6490247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 smtClean="0"/>
              <a:t>A Quantum Computer promises an exponential speedup over conventional computers</a:t>
            </a:r>
            <a:endParaRPr lang="en-US" noProof="0" dirty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nl-NL"/>
          </a:p>
        </p:txBody>
      </p:sp>
      <p:pic>
        <p:nvPicPr>
          <p:cNvPr id="9" name="Afbeelding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33634" y="1556792"/>
            <a:ext cx="3631332" cy="3631332"/>
          </a:xfrm>
          <a:prstGeom prst="rect">
            <a:avLst/>
          </a:prstGeom>
        </p:spPr>
      </p:pic>
      <p:sp>
        <p:nvSpPr>
          <p:cNvPr id="10" name="Tijdelijke aanduiding voor verticale inhoud 9"/>
          <p:cNvSpPr>
            <a:spLocks noGrp="1"/>
          </p:cNvSpPr>
          <p:nvPr>
            <p:ph orient="vert" sz="quarter" idx="10"/>
          </p:nvPr>
        </p:nvSpPr>
        <p:spPr/>
        <p:txBody>
          <a:bodyPr/>
          <a:lstStyle/>
          <a:p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91214728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smtClean="0"/>
              <a:t>A </a:t>
            </a:r>
            <a:r>
              <a:rPr lang="nl-NL" dirty="0" err="1" smtClean="0"/>
              <a:t>qubit</a:t>
            </a:r>
            <a:r>
              <a:rPr lang="nl-NL" dirty="0" smtClean="0"/>
              <a:t> is the </a:t>
            </a:r>
            <a:r>
              <a:rPr lang="nl-NL" dirty="0" err="1" smtClean="0"/>
              <a:t>quantum</a:t>
            </a:r>
            <a:r>
              <a:rPr lang="nl-NL" dirty="0" smtClean="0"/>
              <a:t> </a:t>
            </a:r>
            <a:r>
              <a:rPr lang="nl-NL" dirty="0" err="1" smtClean="0"/>
              <a:t>analogue</a:t>
            </a:r>
            <a:r>
              <a:rPr lang="nl-NL" dirty="0"/>
              <a:t> </a:t>
            </a:r>
            <a:r>
              <a:rPr lang="nl-NL" dirty="0" smtClean="0"/>
              <a:t>of the </a:t>
            </a:r>
            <a:r>
              <a:rPr lang="nl-NL" dirty="0" err="1" smtClean="0"/>
              <a:t>classical</a:t>
            </a:r>
            <a:r>
              <a:rPr lang="nl-NL" dirty="0" smtClean="0"/>
              <a:t> bit </a:t>
            </a:r>
            <a:endParaRPr lang="nl-NL" dirty="0"/>
          </a:p>
        </p:txBody>
      </p:sp>
      <p:sp>
        <p:nvSpPr>
          <p:cNvPr id="3" name="Tijdelijke aanduiding voor verticale inhoud 2"/>
          <p:cNvSpPr>
            <a:spLocks noGrp="1"/>
          </p:cNvSpPr>
          <p:nvPr>
            <p:ph orient="vert" sz="quarter" idx="10"/>
          </p:nvPr>
        </p:nvSpPr>
        <p:spPr/>
        <p:txBody>
          <a:bodyPr/>
          <a:lstStyle/>
          <a:p>
            <a:r>
              <a:rPr lang="nl-NL" dirty="0" err="1" smtClean="0"/>
              <a:t>Classical</a:t>
            </a:r>
            <a:r>
              <a:rPr lang="nl-NL" dirty="0" smtClean="0"/>
              <a:t> Bits </a:t>
            </a:r>
            <a:r>
              <a:rPr lang="nl-NL" dirty="0" err="1" smtClean="0"/>
              <a:t>vs</a:t>
            </a:r>
            <a:r>
              <a:rPr lang="nl-NL" dirty="0" smtClean="0"/>
              <a:t> Quantum Bits </a:t>
            </a:r>
            <a:endParaRPr lang="nl-NL" dirty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14" name="Tekstvak 13"/>
          <p:cNvSpPr txBox="1"/>
          <p:nvPr/>
        </p:nvSpPr>
        <p:spPr>
          <a:xfrm>
            <a:off x="7257999" y="3890878"/>
            <a:ext cx="2376264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400" dirty="0" smtClean="0"/>
              <a:t>What’s different? </a:t>
            </a:r>
          </a:p>
          <a:p>
            <a:pPr marL="285750" indent="-285750" algn="l">
              <a:buFontTx/>
              <a:buChar char="-"/>
            </a:pPr>
            <a:r>
              <a:rPr lang="en-US" sz="1400" dirty="0" err="1" smtClean="0"/>
              <a:t>Wavefunction</a:t>
            </a:r>
            <a:r>
              <a:rPr lang="en-US" sz="1400" dirty="0" smtClean="0"/>
              <a:t> Collapse (Can only measure along one axis) -&gt; </a:t>
            </a:r>
          </a:p>
          <a:p>
            <a:pPr marL="285750" indent="-285750" algn="l">
              <a:buFontTx/>
              <a:buChar char="-"/>
            </a:pPr>
            <a:endParaRPr lang="en-US" sz="1400" dirty="0" smtClean="0"/>
          </a:p>
          <a:p>
            <a:pPr marL="285750" indent="-285750" algn="l">
              <a:buFontTx/>
              <a:buChar char="-"/>
            </a:pPr>
            <a:r>
              <a:rPr lang="en-US" sz="1400" dirty="0" smtClean="0"/>
              <a:t>Entanglement (multi-</a:t>
            </a:r>
            <a:r>
              <a:rPr lang="en-US" sz="1400" dirty="0" err="1" smtClean="0"/>
              <a:t>qubit</a:t>
            </a:r>
            <a:r>
              <a:rPr lang="en-US" sz="1400" dirty="0" smtClean="0"/>
              <a:t>) </a:t>
            </a:r>
          </a:p>
          <a:p>
            <a:pPr marL="285750" indent="-285750" algn="l">
              <a:buFontTx/>
              <a:buChar char="-"/>
            </a:pPr>
            <a:endParaRPr lang="en-US" sz="1400" dirty="0" smtClean="0"/>
          </a:p>
          <a:p>
            <a:pPr marL="285750" indent="-285750" algn="l">
              <a:buFontTx/>
              <a:buChar char="-"/>
            </a:pPr>
            <a:endParaRPr lang="en-US" sz="1400" dirty="0" smtClean="0"/>
          </a:p>
        </p:txBody>
      </p:sp>
      <p:pic>
        <p:nvPicPr>
          <p:cNvPr id="15" name="Afbeelding 14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828281">
            <a:off x="4464959" y="2134245"/>
            <a:ext cx="571616" cy="571616"/>
          </a:xfrm>
          <a:prstGeom prst="rect">
            <a:avLst/>
          </a:prstGeom>
        </p:spPr>
      </p:pic>
      <p:pic>
        <p:nvPicPr>
          <p:cNvPr id="16" name="Afbeelding 15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2576588">
            <a:off x="4480447" y="3168198"/>
            <a:ext cx="571616" cy="571616"/>
          </a:xfrm>
          <a:prstGeom prst="rect">
            <a:avLst/>
          </a:prstGeom>
        </p:spPr>
      </p:pic>
      <p:pic>
        <p:nvPicPr>
          <p:cNvPr id="17" name="Afbeelding 16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47864" y="2143660"/>
            <a:ext cx="939800" cy="469900"/>
          </a:xfrm>
          <a:prstGeom prst="rect">
            <a:avLst/>
          </a:prstGeom>
        </p:spPr>
      </p:pic>
      <p:pic>
        <p:nvPicPr>
          <p:cNvPr id="18" name="Afbeelding 17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47864" y="3121883"/>
            <a:ext cx="939800" cy="469900"/>
          </a:xfrm>
          <a:prstGeom prst="rect">
            <a:avLst/>
          </a:prstGeom>
        </p:spPr>
      </p:pic>
      <p:sp>
        <p:nvSpPr>
          <p:cNvPr id="19" name="Tekstvak 18"/>
          <p:cNvSpPr txBox="1"/>
          <p:nvPr/>
        </p:nvSpPr>
        <p:spPr>
          <a:xfrm>
            <a:off x="2076922" y="5102027"/>
            <a:ext cx="345638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400" dirty="0" smtClean="0"/>
              <a:t>Essential, Explain rotation</a:t>
            </a:r>
            <a:endParaRPr lang="en-US" sz="1400" dirty="0" smtClean="0"/>
          </a:p>
        </p:txBody>
      </p:sp>
      <p:sp>
        <p:nvSpPr>
          <p:cNvPr id="20" name="Rechthoek 19"/>
          <p:cNvSpPr/>
          <p:nvPr/>
        </p:nvSpPr>
        <p:spPr bwMode="auto">
          <a:xfrm>
            <a:off x="4503688" y="5138864"/>
            <a:ext cx="1584176" cy="617347"/>
          </a:xfrm>
          <a:prstGeom prst="rect">
            <a:avLst/>
          </a:prstGeom>
          <a:solidFill>
            <a:srgbClr val="FF0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200" dirty="0" smtClean="0">
                <a:solidFill>
                  <a:srgbClr val="FFFFFF"/>
                </a:solidFill>
                <a:latin typeface="Arial" charset="0"/>
                <a:ea typeface="ＭＳ Ｐゴシック" pitchFamily="1" charset="-128"/>
              </a:rPr>
              <a:t>Explain Rotation of </a:t>
            </a:r>
            <a:r>
              <a:rPr lang="en-US" sz="1200" dirty="0" err="1" smtClean="0">
                <a:solidFill>
                  <a:srgbClr val="FFFFFF"/>
                </a:solidFill>
                <a:latin typeface="Arial" charset="0"/>
                <a:ea typeface="ＭＳ Ｐゴシック" pitchFamily="1" charset="-128"/>
              </a:rPr>
              <a:t>qubits</a:t>
            </a:r>
            <a:r>
              <a:rPr lang="en-US" sz="1200" dirty="0" smtClean="0">
                <a:solidFill>
                  <a:srgbClr val="FFFFFF"/>
                </a:solidFill>
                <a:latin typeface="Arial" charset="0"/>
                <a:ea typeface="ＭＳ Ｐゴシック" pitchFamily="1" charset="-128"/>
              </a:rPr>
              <a:t> </a:t>
            </a:r>
            <a:endParaRPr lang="en-US" sz="1200" dirty="0" smtClean="0">
              <a:solidFill>
                <a:srgbClr val="FFFFFF"/>
              </a:solidFill>
              <a:latin typeface="Arial" charset="0"/>
              <a:ea typeface="ＭＳ Ｐゴシック" pitchFamily="1" charset="-128"/>
            </a:endParaRPr>
          </a:p>
        </p:txBody>
      </p:sp>
      <p:sp>
        <p:nvSpPr>
          <p:cNvPr id="21" name="Tekstvak 20"/>
          <p:cNvSpPr txBox="1"/>
          <p:nvPr/>
        </p:nvSpPr>
        <p:spPr>
          <a:xfrm>
            <a:off x="1331640" y="1537047"/>
            <a:ext cx="86409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400" dirty="0" smtClean="0"/>
              <a:t>Bit </a:t>
            </a:r>
            <a:endParaRPr lang="en-US" sz="1400" dirty="0" smtClean="0"/>
          </a:p>
        </p:txBody>
      </p:sp>
      <p:sp>
        <p:nvSpPr>
          <p:cNvPr id="25" name="Tekstvak 24"/>
          <p:cNvSpPr txBox="1"/>
          <p:nvPr/>
        </p:nvSpPr>
        <p:spPr>
          <a:xfrm>
            <a:off x="1475656" y="3026092"/>
            <a:ext cx="864096" cy="584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200" dirty="0" smtClean="0">
                <a:latin typeface="+mn-lt"/>
                <a:cs typeface="Futura"/>
              </a:rPr>
              <a:t>1 </a:t>
            </a:r>
            <a:endParaRPr lang="en-US" sz="3200" dirty="0" smtClean="0">
              <a:latin typeface="+mn-lt"/>
              <a:cs typeface="Futura"/>
            </a:endParaRPr>
          </a:p>
        </p:txBody>
      </p:sp>
      <p:sp>
        <p:nvSpPr>
          <p:cNvPr id="26" name="Tekstvak 25"/>
          <p:cNvSpPr txBox="1"/>
          <p:nvPr/>
        </p:nvSpPr>
        <p:spPr>
          <a:xfrm>
            <a:off x="1475656" y="2028784"/>
            <a:ext cx="864096" cy="584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200" dirty="0" smtClean="0">
                <a:latin typeface="+mn-lt"/>
                <a:cs typeface="Futura"/>
              </a:rPr>
              <a:t>0 </a:t>
            </a:r>
            <a:endParaRPr lang="en-US" sz="3200" dirty="0" smtClean="0">
              <a:latin typeface="+mn-lt"/>
              <a:cs typeface="Futura"/>
            </a:endParaRPr>
          </a:p>
        </p:txBody>
      </p:sp>
      <p:sp>
        <p:nvSpPr>
          <p:cNvPr id="28" name="Tekstvak 27"/>
          <p:cNvSpPr txBox="1"/>
          <p:nvPr/>
        </p:nvSpPr>
        <p:spPr>
          <a:xfrm>
            <a:off x="3203848" y="1533763"/>
            <a:ext cx="86409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400" dirty="0" err="1" smtClean="0"/>
              <a:t>Qubit</a:t>
            </a:r>
            <a:r>
              <a:rPr lang="en-US" sz="1400" dirty="0" smtClean="0"/>
              <a:t> </a:t>
            </a:r>
            <a:endParaRPr lang="en-US" sz="1400" dirty="0" smtClean="0"/>
          </a:p>
        </p:txBody>
      </p:sp>
    </p:spTree>
    <p:extLst>
      <p:ext uri="{BB962C8B-B14F-4D97-AF65-F5344CB8AC3E}">
        <p14:creationId xmlns:p14="http://schemas.microsoft.com/office/powerpoint/2010/main" val="324993455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smtClean="0"/>
              <a:t>A </a:t>
            </a:r>
            <a:r>
              <a:rPr lang="nl-NL" dirty="0" err="1" smtClean="0"/>
              <a:t>Qubit</a:t>
            </a:r>
            <a:r>
              <a:rPr lang="nl-NL" dirty="0" smtClean="0"/>
              <a:t> </a:t>
            </a:r>
            <a:r>
              <a:rPr lang="nl-NL" dirty="0" err="1" smtClean="0"/>
              <a:t>differs</a:t>
            </a:r>
            <a:r>
              <a:rPr lang="nl-NL" dirty="0" smtClean="0"/>
              <a:t> </a:t>
            </a:r>
            <a:r>
              <a:rPr lang="nl-NL" dirty="0" err="1" smtClean="0"/>
              <a:t>from</a:t>
            </a:r>
            <a:r>
              <a:rPr lang="nl-NL" dirty="0" smtClean="0"/>
              <a:t> a </a:t>
            </a:r>
            <a:r>
              <a:rPr lang="nl-NL" dirty="0" err="1" smtClean="0"/>
              <a:t>classical</a:t>
            </a:r>
            <a:r>
              <a:rPr lang="nl-NL" dirty="0" smtClean="0"/>
              <a:t> bit on </a:t>
            </a:r>
            <a:r>
              <a:rPr lang="nl-NL" dirty="0" err="1" smtClean="0"/>
              <a:t>three</a:t>
            </a:r>
            <a:r>
              <a:rPr lang="nl-NL" dirty="0" smtClean="0"/>
              <a:t> important </a:t>
            </a:r>
            <a:r>
              <a:rPr lang="nl-NL" dirty="0" err="1" smtClean="0"/>
              <a:t>characteristics</a:t>
            </a:r>
            <a:r>
              <a:rPr lang="nl-NL" dirty="0" smtClean="0"/>
              <a:t> </a:t>
            </a:r>
            <a:endParaRPr lang="nl-NL" dirty="0"/>
          </a:p>
        </p:txBody>
      </p:sp>
      <p:sp>
        <p:nvSpPr>
          <p:cNvPr id="3" name="Tijdelijke aanduiding voor verticale inhoud 2"/>
          <p:cNvSpPr>
            <a:spLocks noGrp="1"/>
          </p:cNvSpPr>
          <p:nvPr>
            <p:ph orient="vert" sz="quarter" idx="10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nl-NL"/>
          </a:p>
        </p:txBody>
      </p:sp>
      <p:grpSp>
        <p:nvGrpSpPr>
          <p:cNvPr id="5" name="Groeperen 4"/>
          <p:cNvGrpSpPr/>
          <p:nvPr/>
        </p:nvGrpSpPr>
        <p:grpSpPr>
          <a:xfrm>
            <a:off x="5512270" y="1623357"/>
            <a:ext cx="1227101" cy="897376"/>
            <a:chOff x="5530168" y="1312168"/>
            <a:chExt cx="2743200" cy="2006096"/>
          </a:xfrm>
        </p:grpSpPr>
        <p:pic>
          <p:nvPicPr>
            <p:cNvPr id="6" name="Afbeelding 5" descr="OrangeRotation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530168" y="1312168"/>
              <a:ext cx="2743200" cy="1828800"/>
            </a:xfrm>
            <a:prstGeom prst="rect">
              <a:avLst/>
            </a:prstGeom>
          </p:spPr>
        </p:pic>
        <p:pic>
          <p:nvPicPr>
            <p:cNvPr id="7" name="Afbeelding 6" descr="OrangeSpin.ai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3413861">
              <a:off x="5905928" y="1489464"/>
              <a:ext cx="1828800" cy="1828800"/>
            </a:xfrm>
            <a:prstGeom prst="rect">
              <a:avLst/>
            </a:prstGeom>
          </p:spPr>
        </p:pic>
      </p:grpSp>
      <p:grpSp>
        <p:nvGrpSpPr>
          <p:cNvPr id="19" name="Groeperen 18"/>
          <p:cNvGrpSpPr/>
          <p:nvPr/>
        </p:nvGrpSpPr>
        <p:grpSpPr>
          <a:xfrm>
            <a:off x="4932040" y="3009570"/>
            <a:ext cx="3074103" cy="1573574"/>
            <a:chOff x="4932040" y="3009570"/>
            <a:chExt cx="3074103" cy="1573574"/>
          </a:xfrm>
        </p:grpSpPr>
        <p:pic>
          <p:nvPicPr>
            <p:cNvPr id="9" name="Afbeelding 8" descr="OrangeSpin.png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7132233">
              <a:off x="5351167" y="3730869"/>
              <a:ext cx="372046" cy="372045"/>
            </a:xfrm>
            <a:prstGeom prst="rect">
              <a:avLst/>
            </a:prstGeom>
          </p:spPr>
        </p:pic>
        <p:pic>
          <p:nvPicPr>
            <p:cNvPr id="10" name="Afbeelding 9" descr="OrangeSpin.png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09576">
              <a:off x="6400972" y="3009570"/>
              <a:ext cx="372046" cy="372046"/>
            </a:xfrm>
            <a:prstGeom prst="rect">
              <a:avLst/>
            </a:prstGeom>
          </p:spPr>
        </p:pic>
        <p:pic>
          <p:nvPicPr>
            <p:cNvPr id="11" name="Afbeelding 10" descr="OrangeSpin.png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2468354">
              <a:off x="6399607" y="4211098"/>
              <a:ext cx="372046" cy="372046"/>
            </a:xfrm>
            <a:prstGeom prst="rect">
              <a:avLst/>
            </a:prstGeom>
          </p:spPr>
        </p:pic>
        <p:pic>
          <p:nvPicPr>
            <p:cNvPr id="12" name="Afbeelding 11" descr="latex-image-1.pdf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836949" y="3068347"/>
              <a:ext cx="1107646" cy="305842"/>
            </a:xfrm>
            <a:prstGeom prst="rect">
              <a:avLst/>
            </a:prstGeom>
          </p:spPr>
        </p:pic>
        <p:pic>
          <p:nvPicPr>
            <p:cNvPr id="13" name="Afbeelding 12" descr="latex-image-1.pdf"/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898497" y="4268897"/>
              <a:ext cx="1107646" cy="305842"/>
            </a:xfrm>
            <a:prstGeom prst="rect">
              <a:avLst/>
            </a:prstGeom>
          </p:spPr>
        </p:pic>
        <p:pic>
          <p:nvPicPr>
            <p:cNvPr id="14" name="Afbeelding 13" descr="latex-image-1.pdf"/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932040" y="3292624"/>
              <a:ext cx="1231636" cy="305842"/>
            </a:xfrm>
            <a:prstGeom prst="rect">
              <a:avLst/>
            </a:prstGeom>
          </p:spPr>
        </p:pic>
      </p:grpSp>
      <p:sp>
        <p:nvSpPr>
          <p:cNvPr id="16" name="Tekstvak 15"/>
          <p:cNvSpPr txBox="1"/>
          <p:nvPr/>
        </p:nvSpPr>
        <p:spPr>
          <a:xfrm>
            <a:off x="917575" y="1556792"/>
            <a:ext cx="408647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l">
              <a:buAutoNum type="arabicPeriod"/>
            </a:pPr>
            <a:r>
              <a:rPr lang="en-US" sz="1800" dirty="0" smtClean="0"/>
              <a:t>Direction of the arrow contains information and </a:t>
            </a:r>
            <a:r>
              <a:rPr lang="en-US" sz="1800" dirty="0" err="1" smtClean="0"/>
              <a:t>precesses</a:t>
            </a:r>
            <a:r>
              <a:rPr lang="en-US" sz="1800" dirty="0" smtClean="0"/>
              <a:t> </a:t>
            </a:r>
          </a:p>
          <a:p>
            <a:pPr marL="342900" indent="-342900" algn="l">
              <a:buAutoNum type="arabicPeriod"/>
            </a:pPr>
            <a:r>
              <a:rPr lang="en-US" sz="1800" dirty="0" smtClean="0"/>
              <a:t>A measurement projects </a:t>
            </a:r>
          </a:p>
          <a:p>
            <a:pPr marL="342900" indent="-342900" algn="l">
              <a:buAutoNum type="arabicPeriod"/>
            </a:pPr>
            <a:r>
              <a:rPr lang="en-US" sz="1800" dirty="0" smtClean="0"/>
              <a:t>Multiple </a:t>
            </a:r>
            <a:r>
              <a:rPr lang="en-US" sz="1800" dirty="0" err="1" smtClean="0"/>
              <a:t>Qubits</a:t>
            </a:r>
            <a:r>
              <a:rPr lang="en-US" sz="1800" dirty="0" smtClean="0"/>
              <a:t> can Entangle </a:t>
            </a:r>
            <a:endParaRPr lang="en-US" sz="1800" dirty="0" smtClean="0"/>
          </a:p>
        </p:txBody>
      </p:sp>
      <p:grpSp>
        <p:nvGrpSpPr>
          <p:cNvPr id="37" name="Groeperen 36"/>
          <p:cNvGrpSpPr/>
          <p:nvPr/>
        </p:nvGrpSpPr>
        <p:grpSpPr>
          <a:xfrm>
            <a:off x="4176923" y="3850568"/>
            <a:ext cx="1654249" cy="1799933"/>
            <a:chOff x="574075" y="2976390"/>
            <a:chExt cx="2746322" cy="2988182"/>
          </a:xfrm>
        </p:grpSpPr>
        <p:grpSp>
          <p:nvGrpSpPr>
            <p:cNvPr id="35" name="Groeperen 34"/>
            <p:cNvGrpSpPr/>
            <p:nvPr/>
          </p:nvGrpSpPr>
          <p:grpSpPr>
            <a:xfrm>
              <a:off x="815856" y="2976390"/>
              <a:ext cx="2504541" cy="2988182"/>
              <a:chOff x="815856" y="2976390"/>
              <a:chExt cx="2504541" cy="2988182"/>
            </a:xfrm>
          </p:grpSpPr>
          <p:pic>
            <p:nvPicPr>
              <p:cNvPr id="22" name="Afbeelding 21" descr="OrangeSpin.png"/>
              <p:cNvPicPr>
                <a:picLocks noChangeAspect="1"/>
              </p:cNvPicPr>
              <p:nvPr/>
            </p:nvPicPr>
            <p:blipFill rotWithShape="1"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7033" t="-109403" r="-52687" b="-6514"/>
              <a:stretch/>
            </p:blipFill>
            <p:spPr>
              <a:xfrm rot="12566319">
                <a:off x="815856" y="3793509"/>
                <a:ext cx="1364030" cy="2171063"/>
              </a:xfrm>
              <a:prstGeom prst="diamond">
                <a:avLst/>
              </a:prstGeom>
            </p:spPr>
          </p:pic>
          <p:pic>
            <p:nvPicPr>
              <p:cNvPr id="32" name="Afbeelding 31" descr="OrangeSpin.png"/>
              <p:cNvPicPr>
                <a:picLocks noChangeAspect="1"/>
              </p:cNvPicPr>
              <p:nvPr/>
            </p:nvPicPr>
            <p:blipFill rotWithShape="1"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7033" t="-109403" r="-52687" b="-6514"/>
              <a:stretch/>
            </p:blipFill>
            <p:spPr>
              <a:xfrm rot="1841225">
                <a:off x="1956367" y="2976390"/>
                <a:ext cx="1364030" cy="2171063"/>
              </a:xfrm>
              <a:prstGeom prst="diamond">
                <a:avLst/>
              </a:prstGeom>
            </p:spPr>
          </p:pic>
        </p:grpSp>
        <p:grpSp>
          <p:nvGrpSpPr>
            <p:cNvPr id="36" name="Groeperen 35"/>
            <p:cNvGrpSpPr/>
            <p:nvPr/>
          </p:nvGrpSpPr>
          <p:grpSpPr>
            <a:xfrm>
              <a:off x="574075" y="3264680"/>
              <a:ext cx="1628598" cy="2171063"/>
              <a:chOff x="574075" y="3264680"/>
              <a:chExt cx="1628598" cy="2171063"/>
            </a:xfrm>
          </p:grpSpPr>
          <p:pic>
            <p:nvPicPr>
              <p:cNvPr id="30" name="Afbeelding 29" descr="OrangeSpin.png"/>
              <p:cNvPicPr>
                <a:picLocks noChangeAspect="1"/>
              </p:cNvPicPr>
              <p:nvPr/>
            </p:nvPicPr>
            <p:blipFill rotWithShape="1"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7650" t="-2984" r="14025" b="-3529"/>
              <a:stretch/>
            </p:blipFill>
            <p:spPr>
              <a:xfrm rot="1987344">
                <a:off x="574075" y="3828125"/>
                <a:ext cx="687000" cy="1071003"/>
              </a:xfrm>
              <a:prstGeom prst="rtTriangle">
                <a:avLst/>
              </a:prstGeom>
            </p:spPr>
          </p:pic>
          <p:pic>
            <p:nvPicPr>
              <p:cNvPr id="34" name="Afbeelding 33" descr="OrangeSpin.png"/>
              <p:cNvPicPr>
                <a:picLocks noChangeAspect="1"/>
              </p:cNvPicPr>
              <p:nvPr/>
            </p:nvPicPr>
            <p:blipFill rotWithShape="1"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-52269" t="-9267" r="16616" b="-106650"/>
              <a:stretch/>
            </p:blipFill>
            <p:spPr>
              <a:xfrm rot="12785806">
                <a:off x="838643" y="3264680"/>
                <a:ext cx="1364030" cy="2171063"/>
              </a:xfrm>
              <a:prstGeom prst="diamond">
                <a:avLst/>
              </a:prstGeom>
            </p:spPr>
          </p:pic>
        </p:grpSp>
      </p:grpSp>
      <p:pic>
        <p:nvPicPr>
          <p:cNvPr id="39" name="Afbeelding 38" descr="latex-image-1.pdf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47864" y="5294617"/>
            <a:ext cx="2013387" cy="311160"/>
          </a:xfrm>
          <a:prstGeom prst="rect">
            <a:avLst/>
          </a:prstGeom>
        </p:spPr>
      </p:pic>
      <p:sp>
        <p:nvSpPr>
          <p:cNvPr id="41" name="Rechthoek 40"/>
          <p:cNvSpPr/>
          <p:nvPr/>
        </p:nvSpPr>
        <p:spPr bwMode="auto">
          <a:xfrm>
            <a:off x="4503688" y="5138864"/>
            <a:ext cx="1584176" cy="617347"/>
          </a:xfrm>
          <a:prstGeom prst="rect">
            <a:avLst/>
          </a:prstGeom>
          <a:solidFill>
            <a:srgbClr val="FF0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200" dirty="0" err="1" smtClean="0">
                <a:solidFill>
                  <a:srgbClr val="FFFFFF"/>
                </a:solidFill>
                <a:latin typeface="Arial" charset="0"/>
                <a:ea typeface="ＭＳ Ｐゴシック" pitchFamily="1" charset="-128"/>
              </a:rPr>
              <a:t>Decoherence</a:t>
            </a:r>
            <a:r>
              <a:rPr lang="en-US" sz="1200" dirty="0" smtClean="0">
                <a:solidFill>
                  <a:srgbClr val="FFFFFF"/>
                </a:solidFill>
                <a:latin typeface="Arial" charset="0"/>
                <a:ea typeface="ＭＳ Ｐゴシック" pitchFamily="1" charset="-128"/>
              </a:rPr>
              <a:t> not in here yet </a:t>
            </a:r>
            <a:endParaRPr lang="en-US" sz="1200" dirty="0" smtClean="0">
              <a:solidFill>
                <a:srgbClr val="FFFFFF"/>
              </a:solidFill>
              <a:latin typeface="Arial" charset="0"/>
              <a:ea typeface="ＭＳ Ｐゴシック" pitchFamily="1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26869555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err="1" smtClean="0"/>
              <a:t>When</a:t>
            </a:r>
            <a:r>
              <a:rPr lang="nl-NL" dirty="0" smtClean="0"/>
              <a:t> </a:t>
            </a:r>
            <a:r>
              <a:rPr lang="nl-NL" dirty="0" err="1" smtClean="0"/>
              <a:t>you</a:t>
            </a:r>
            <a:r>
              <a:rPr lang="nl-NL" dirty="0" smtClean="0"/>
              <a:t> </a:t>
            </a:r>
            <a:r>
              <a:rPr lang="nl-NL" dirty="0" err="1" smtClean="0"/>
              <a:t>measure</a:t>
            </a:r>
            <a:r>
              <a:rPr lang="nl-NL" dirty="0" smtClean="0"/>
              <a:t> a </a:t>
            </a:r>
            <a:r>
              <a:rPr lang="nl-NL" dirty="0" err="1" smtClean="0"/>
              <a:t>qubit</a:t>
            </a:r>
            <a:r>
              <a:rPr lang="nl-NL" dirty="0" smtClean="0"/>
              <a:t> </a:t>
            </a:r>
            <a:r>
              <a:rPr lang="nl-NL" dirty="0" err="1" smtClean="0"/>
              <a:t>it</a:t>
            </a:r>
            <a:r>
              <a:rPr lang="nl-NL" dirty="0" smtClean="0"/>
              <a:t> </a:t>
            </a:r>
            <a:r>
              <a:rPr lang="nl-NL" dirty="0" err="1" smtClean="0"/>
              <a:t>gets</a:t>
            </a:r>
            <a:r>
              <a:rPr lang="nl-NL" dirty="0" smtClean="0"/>
              <a:t> </a:t>
            </a:r>
            <a:r>
              <a:rPr lang="nl-NL" dirty="0" err="1" smtClean="0"/>
              <a:t>projected</a:t>
            </a:r>
            <a:endParaRPr lang="nl-NL" dirty="0"/>
          </a:p>
        </p:txBody>
      </p:sp>
      <p:sp>
        <p:nvSpPr>
          <p:cNvPr id="3" name="Tijdelijke aanduiding voor verticale inhoud 2"/>
          <p:cNvSpPr>
            <a:spLocks noGrp="1"/>
          </p:cNvSpPr>
          <p:nvPr>
            <p:ph orient="vert" sz="quarter" idx="10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1550962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 smtClean="0"/>
              <a:t>Quantum Error Correction is essential in building a scalable quantum computer </a:t>
            </a:r>
            <a:endParaRPr lang="en-US" noProof="0" dirty="0"/>
          </a:p>
        </p:txBody>
      </p:sp>
      <p:sp>
        <p:nvSpPr>
          <p:cNvPr id="3" name="Tijdelijke aanduiding voor verticale inhoud 2"/>
          <p:cNvSpPr>
            <a:spLocks noGrp="1"/>
          </p:cNvSpPr>
          <p:nvPr>
            <p:ph orient="vert" sz="quarter" idx="10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5" name="Tekstvak 4"/>
          <p:cNvSpPr txBox="1"/>
          <p:nvPr/>
        </p:nvSpPr>
        <p:spPr>
          <a:xfrm>
            <a:off x="3984882" y="1849527"/>
            <a:ext cx="250547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400" dirty="0" smtClean="0"/>
              <a:t>Because errors add up need to correct </a:t>
            </a:r>
            <a:endParaRPr lang="en-US" sz="1400" dirty="0" smtClean="0"/>
          </a:p>
        </p:txBody>
      </p:sp>
      <p:sp>
        <p:nvSpPr>
          <p:cNvPr id="6" name="Tekstvak 5"/>
          <p:cNvSpPr txBox="1"/>
          <p:nvPr/>
        </p:nvSpPr>
        <p:spPr>
          <a:xfrm>
            <a:off x="3984882" y="2397828"/>
            <a:ext cx="216024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400" dirty="0" smtClean="0"/>
              <a:t>Classical Error correction -&gt; Majority voting </a:t>
            </a:r>
            <a:endParaRPr lang="en-US" sz="1400" dirty="0" smtClean="0"/>
          </a:p>
        </p:txBody>
      </p:sp>
      <p:sp>
        <p:nvSpPr>
          <p:cNvPr id="8" name="Tekstvak 7"/>
          <p:cNvSpPr txBox="1"/>
          <p:nvPr/>
        </p:nvSpPr>
        <p:spPr>
          <a:xfrm>
            <a:off x="4402122" y="1561495"/>
            <a:ext cx="194421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400" dirty="0" smtClean="0"/>
              <a:t>Errors are a Problem </a:t>
            </a:r>
            <a:endParaRPr lang="en-US" sz="1400" dirty="0" smtClean="0"/>
          </a:p>
        </p:txBody>
      </p:sp>
      <p:sp>
        <p:nvSpPr>
          <p:cNvPr id="9" name="Tekstvak 8"/>
          <p:cNvSpPr txBox="1"/>
          <p:nvPr/>
        </p:nvSpPr>
        <p:spPr>
          <a:xfrm>
            <a:off x="4402122" y="3649727"/>
            <a:ext cx="1944216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400" dirty="0" smtClean="0"/>
              <a:t>Classical Error </a:t>
            </a:r>
            <a:r>
              <a:rPr lang="en-US" sz="1400" dirty="0" smtClean="0"/>
              <a:t>Correction does not work</a:t>
            </a:r>
            <a:endParaRPr lang="en-US" sz="1400" dirty="0" smtClean="0"/>
          </a:p>
        </p:txBody>
      </p:sp>
      <p:sp>
        <p:nvSpPr>
          <p:cNvPr id="10" name="Rechthoek 9"/>
          <p:cNvSpPr/>
          <p:nvPr/>
        </p:nvSpPr>
        <p:spPr>
          <a:xfrm>
            <a:off x="4762162" y="4389556"/>
            <a:ext cx="4572000" cy="523220"/>
          </a:xfrm>
          <a:prstGeom prst="rect">
            <a:avLst/>
          </a:prstGeom>
        </p:spPr>
        <p:txBody>
          <a:bodyPr>
            <a:spAutoFit/>
          </a:bodyPr>
          <a:lstStyle/>
          <a:p>
            <a:pPr algn="l"/>
            <a:r>
              <a:rPr lang="en-US" sz="1400" dirty="0"/>
              <a:t>-No Cloning -&gt; Prevents destroying clones </a:t>
            </a:r>
          </a:p>
          <a:p>
            <a:pPr algn="l"/>
            <a:r>
              <a:rPr lang="en-US" sz="1400" dirty="0"/>
              <a:t>- Wave function collapse </a:t>
            </a:r>
          </a:p>
        </p:txBody>
      </p:sp>
      <p:sp>
        <p:nvSpPr>
          <p:cNvPr id="11" name="Tekstvak 10"/>
          <p:cNvSpPr txBox="1"/>
          <p:nvPr/>
        </p:nvSpPr>
        <p:spPr>
          <a:xfrm>
            <a:off x="7066418" y="1705511"/>
            <a:ext cx="272236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400" dirty="0" smtClean="0"/>
              <a:t>Classical -&gt; Errors Average out</a:t>
            </a:r>
          </a:p>
          <a:p>
            <a:pPr algn="l"/>
            <a:r>
              <a:rPr lang="en-US" sz="1400" dirty="0" smtClean="0"/>
              <a:t>Quantum -&gt; Errors add up  </a:t>
            </a:r>
            <a:endParaRPr lang="en-US" sz="1400" dirty="0" smtClean="0"/>
          </a:p>
        </p:txBody>
      </p:sp>
      <p:sp>
        <p:nvSpPr>
          <p:cNvPr id="12" name="Tekstvak 11"/>
          <p:cNvSpPr txBox="1"/>
          <p:nvPr/>
        </p:nvSpPr>
        <p:spPr>
          <a:xfrm>
            <a:off x="914400" y="1412776"/>
            <a:ext cx="18574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400" dirty="0" smtClean="0"/>
              <a:t>What happens if we make an error ?</a:t>
            </a:r>
            <a:endParaRPr lang="en-US" sz="1400" dirty="0" smtClean="0"/>
          </a:p>
        </p:txBody>
      </p:sp>
      <p:sp>
        <p:nvSpPr>
          <p:cNvPr id="13" name="Tekstvak 12"/>
          <p:cNvSpPr txBox="1"/>
          <p:nvPr/>
        </p:nvSpPr>
        <p:spPr>
          <a:xfrm>
            <a:off x="914400" y="1967121"/>
            <a:ext cx="1857400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400" dirty="0" err="1" smtClean="0"/>
              <a:t>Classicaly</a:t>
            </a:r>
            <a:r>
              <a:rPr lang="en-US" sz="1400" dirty="0" smtClean="0"/>
              <a:t> we correct it</a:t>
            </a:r>
          </a:p>
          <a:p>
            <a:pPr algn="l"/>
            <a:endParaRPr lang="en-US" sz="1400" dirty="0"/>
          </a:p>
          <a:p>
            <a:pPr algn="l"/>
            <a:r>
              <a:rPr lang="en-US" sz="1400" dirty="0" smtClean="0"/>
              <a:t>Can we do that quantum? </a:t>
            </a:r>
            <a:endParaRPr lang="en-US" sz="1400" dirty="0" smtClean="0"/>
          </a:p>
        </p:txBody>
      </p:sp>
    </p:spTree>
    <p:extLst>
      <p:ext uri="{BB962C8B-B14F-4D97-AF65-F5344CB8AC3E}">
        <p14:creationId xmlns:p14="http://schemas.microsoft.com/office/powerpoint/2010/main" val="202434221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err="1" smtClean="0"/>
              <a:t>By</a:t>
            </a:r>
            <a:r>
              <a:rPr lang="nl-NL" dirty="0" smtClean="0"/>
              <a:t> </a:t>
            </a:r>
            <a:r>
              <a:rPr lang="nl-NL" dirty="0" err="1" smtClean="0"/>
              <a:t>measuring</a:t>
            </a:r>
            <a:r>
              <a:rPr lang="nl-NL" dirty="0" smtClean="0"/>
              <a:t> the </a:t>
            </a:r>
            <a:r>
              <a:rPr lang="nl-NL" dirty="0" err="1" smtClean="0"/>
              <a:t>parity</a:t>
            </a:r>
            <a:r>
              <a:rPr lang="nl-NL" dirty="0" smtClean="0"/>
              <a:t> </a:t>
            </a:r>
            <a:r>
              <a:rPr lang="nl-NL" dirty="0" err="1" smtClean="0"/>
              <a:t>an</a:t>
            </a:r>
            <a:r>
              <a:rPr lang="nl-NL" dirty="0" smtClean="0"/>
              <a:t> Error </a:t>
            </a:r>
            <a:r>
              <a:rPr lang="nl-NL" dirty="0" err="1" smtClean="0"/>
              <a:t>can</a:t>
            </a:r>
            <a:r>
              <a:rPr lang="nl-NL" dirty="0" smtClean="0"/>
              <a:t> </a:t>
            </a:r>
            <a:r>
              <a:rPr lang="nl-NL" dirty="0" err="1" smtClean="0"/>
              <a:t>be</a:t>
            </a:r>
            <a:r>
              <a:rPr lang="nl-NL" dirty="0" smtClean="0"/>
              <a:t> </a:t>
            </a:r>
            <a:r>
              <a:rPr lang="nl-NL" dirty="0" err="1" smtClean="0"/>
              <a:t>diagnosed</a:t>
            </a:r>
            <a:r>
              <a:rPr lang="nl-NL" dirty="0" smtClean="0"/>
              <a:t> </a:t>
            </a:r>
            <a:r>
              <a:rPr lang="nl-NL" dirty="0" err="1" smtClean="0"/>
              <a:t>and</a:t>
            </a:r>
            <a:r>
              <a:rPr lang="nl-NL" dirty="0" smtClean="0"/>
              <a:t> </a:t>
            </a:r>
            <a:r>
              <a:rPr lang="nl-NL" dirty="0" err="1" smtClean="0"/>
              <a:t>corrected</a:t>
            </a:r>
            <a:r>
              <a:rPr lang="nl-NL" dirty="0" smtClean="0"/>
              <a:t> </a:t>
            </a:r>
            <a:endParaRPr lang="nl-NL" dirty="0"/>
          </a:p>
        </p:txBody>
      </p:sp>
      <p:sp>
        <p:nvSpPr>
          <p:cNvPr id="3" name="Tijdelijke aanduiding voor verticale inhoud 2"/>
          <p:cNvSpPr>
            <a:spLocks noGrp="1"/>
          </p:cNvSpPr>
          <p:nvPr>
            <p:ph orient="vert" sz="quarter" idx="10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nl-NL"/>
          </a:p>
        </p:txBody>
      </p:sp>
      <p:grpSp>
        <p:nvGrpSpPr>
          <p:cNvPr id="18" name="Groeperen 17"/>
          <p:cNvGrpSpPr/>
          <p:nvPr/>
        </p:nvGrpSpPr>
        <p:grpSpPr>
          <a:xfrm>
            <a:off x="2758521" y="1717492"/>
            <a:ext cx="876416" cy="876416"/>
            <a:chOff x="2758521" y="1717492"/>
            <a:chExt cx="876416" cy="876416"/>
          </a:xfrm>
        </p:grpSpPr>
        <p:pic>
          <p:nvPicPr>
            <p:cNvPr id="7" name="Afbeelding 6" descr="OrangeSpin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828281">
              <a:off x="2758521" y="1717492"/>
              <a:ext cx="571616" cy="571616"/>
            </a:xfrm>
            <a:prstGeom prst="rect">
              <a:avLst/>
            </a:prstGeom>
          </p:spPr>
        </p:pic>
        <p:pic>
          <p:nvPicPr>
            <p:cNvPr id="8" name="Afbeelding 7" descr="OrangeSpin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828281">
              <a:off x="2910921" y="1869892"/>
              <a:ext cx="571616" cy="571616"/>
            </a:xfrm>
            <a:prstGeom prst="rect">
              <a:avLst/>
            </a:prstGeom>
          </p:spPr>
        </p:pic>
        <p:pic>
          <p:nvPicPr>
            <p:cNvPr id="9" name="Afbeelding 8" descr="OrangeSpin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828281">
              <a:off x="3063321" y="2022292"/>
              <a:ext cx="571616" cy="571616"/>
            </a:xfrm>
            <a:prstGeom prst="rect">
              <a:avLst/>
            </a:prstGeom>
          </p:spPr>
        </p:pic>
      </p:grpSp>
      <p:grpSp>
        <p:nvGrpSpPr>
          <p:cNvPr id="17" name="Groeperen 16"/>
          <p:cNvGrpSpPr/>
          <p:nvPr/>
        </p:nvGrpSpPr>
        <p:grpSpPr>
          <a:xfrm>
            <a:off x="2727955" y="2689978"/>
            <a:ext cx="876416" cy="876416"/>
            <a:chOff x="2727955" y="2689978"/>
            <a:chExt cx="876416" cy="876416"/>
          </a:xfrm>
        </p:grpSpPr>
        <p:pic>
          <p:nvPicPr>
            <p:cNvPr id="10" name="Afbeelding 9" descr="OrangeSpin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828281">
              <a:off x="2727955" y="2689978"/>
              <a:ext cx="571616" cy="571616"/>
            </a:xfrm>
            <a:prstGeom prst="rect">
              <a:avLst/>
            </a:prstGeom>
          </p:spPr>
        </p:pic>
        <p:pic>
          <p:nvPicPr>
            <p:cNvPr id="11" name="Afbeelding 10" descr="OrangeSpin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828281">
              <a:off x="2880355" y="2842378"/>
              <a:ext cx="571616" cy="571616"/>
            </a:xfrm>
            <a:prstGeom prst="rect">
              <a:avLst/>
            </a:prstGeom>
          </p:spPr>
        </p:pic>
        <p:pic>
          <p:nvPicPr>
            <p:cNvPr id="12" name="Afbeelding 11" descr="OrangeSpin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2688123">
              <a:off x="3032755" y="2994778"/>
              <a:ext cx="571616" cy="571616"/>
            </a:xfrm>
            <a:prstGeom prst="rect">
              <a:avLst/>
            </a:prstGeom>
          </p:spPr>
        </p:pic>
      </p:grpSp>
      <p:grpSp>
        <p:nvGrpSpPr>
          <p:cNvPr id="19" name="Groeperen 18"/>
          <p:cNvGrpSpPr/>
          <p:nvPr/>
        </p:nvGrpSpPr>
        <p:grpSpPr>
          <a:xfrm>
            <a:off x="2751659" y="3624364"/>
            <a:ext cx="876416" cy="876416"/>
            <a:chOff x="4014339" y="3477526"/>
            <a:chExt cx="876416" cy="876416"/>
          </a:xfrm>
        </p:grpSpPr>
        <p:pic>
          <p:nvPicPr>
            <p:cNvPr id="13" name="Afbeelding 12" descr="OrangeSpin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828281">
              <a:off x="4014339" y="3477526"/>
              <a:ext cx="571616" cy="571616"/>
            </a:xfrm>
            <a:prstGeom prst="rect">
              <a:avLst/>
            </a:prstGeom>
          </p:spPr>
        </p:pic>
        <p:pic>
          <p:nvPicPr>
            <p:cNvPr id="14" name="Afbeelding 13" descr="OrangeSpin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2639145">
              <a:off x="4166739" y="3629926"/>
              <a:ext cx="571616" cy="571616"/>
            </a:xfrm>
            <a:prstGeom prst="rect">
              <a:avLst/>
            </a:prstGeom>
          </p:spPr>
        </p:pic>
        <p:pic>
          <p:nvPicPr>
            <p:cNvPr id="15" name="Afbeelding 14" descr="OrangeSpin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705657">
              <a:off x="4319139" y="3782326"/>
              <a:ext cx="571616" cy="571616"/>
            </a:xfrm>
            <a:prstGeom prst="rect">
              <a:avLst/>
            </a:prstGeom>
          </p:spPr>
        </p:pic>
      </p:grpSp>
      <p:sp>
        <p:nvSpPr>
          <p:cNvPr id="16" name="Ovaal 15"/>
          <p:cNvSpPr/>
          <p:nvPr/>
        </p:nvSpPr>
        <p:spPr bwMode="auto">
          <a:xfrm>
            <a:off x="4139952" y="4034657"/>
            <a:ext cx="266443" cy="266784"/>
          </a:xfrm>
          <a:prstGeom prst="ellipse">
            <a:avLst/>
          </a:prstGeom>
          <a:solidFill>
            <a:srgbClr val="FF0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sz="1200" dirty="0" err="1" smtClean="0">
              <a:solidFill>
                <a:srgbClr val="FFFFFF"/>
              </a:solidFill>
              <a:latin typeface="Arial" charset="0"/>
              <a:ea typeface="ＭＳ Ｐゴシック" pitchFamily="1" charset="-128"/>
            </a:endParaRPr>
          </a:p>
        </p:txBody>
      </p:sp>
      <p:sp>
        <p:nvSpPr>
          <p:cNvPr id="20" name="Ovaal 19"/>
          <p:cNvSpPr/>
          <p:nvPr/>
        </p:nvSpPr>
        <p:spPr bwMode="auto">
          <a:xfrm>
            <a:off x="3718698" y="4034657"/>
            <a:ext cx="266443" cy="266784"/>
          </a:xfrm>
          <a:prstGeom prst="ellipse">
            <a:avLst/>
          </a:prstGeom>
          <a:solidFill>
            <a:srgbClr val="FF0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sz="1200" dirty="0" err="1" smtClean="0">
              <a:solidFill>
                <a:srgbClr val="FFFFFF"/>
              </a:solidFill>
              <a:latin typeface="Arial" charset="0"/>
              <a:ea typeface="ＭＳ Ｐゴシック" pitchFamily="1" charset="-128"/>
            </a:endParaRPr>
          </a:p>
        </p:txBody>
      </p:sp>
      <p:sp>
        <p:nvSpPr>
          <p:cNvPr id="21" name="Ovaal 20"/>
          <p:cNvSpPr/>
          <p:nvPr/>
        </p:nvSpPr>
        <p:spPr bwMode="auto">
          <a:xfrm>
            <a:off x="4139952" y="3159552"/>
            <a:ext cx="266443" cy="266784"/>
          </a:xfrm>
          <a:prstGeom prst="ellipse">
            <a:avLst/>
          </a:prstGeom>
          <a:solidFill>
            <a:srgbClr val="FF0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sz="1200" dirty="0" err="1" smtClean="0">
              <a:solidFill>
                <a:srgbClr val="FFFFFF"/>
              </a:solidFill>
              <a:latin typeface="Arial" charset="0"/>
              <a:ea typeface="ＭＳ Ｐゴシック" pitchFamily="1" charset="-128"/>
            </a:endParaRPr>
          </a:p>
        </p:txBody>
      </p:sp>
      <p:sp>
        <p:nvSpPr>
          <p:cNvPr id="22" name="Ovaal 21"/>
          <p:cNvSpPr/>
          <p:nvPr/>
        </p:nvSpPr>
        <p:spPr bwMode="auto">
          <a:xfrm>
            <a:off x="3698626" y="3159552"/>
            <a:ext cx="266443" cy="266784"/>
          </a:xfrm>
          <a:prstGeom prst="ellipse">
            <a:avLst/>
          </a:prstGeom>
          <a:solidFill>
            <a:srgbClr val="008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sz="1200" dirty="0" err="1" smtClean="0">
              <a:solidFill>
                <a:srgbClr val="FFFFFF"/>
              </a:solidFill>
              <a:latin typeface="Arial" charset="0"/>
              <a:ea typeface="ＭＳ Ｐゴシック" pitchFamily="1" charset="-128"/>
            </a:endParaRPr>
          </a:p>
        </p:txBody>
      </p:sp>
      <p:sp>
        <p:nvSpPr>
          <p:cNvPr id="23" name="Ovaal 22"/>
          <p:cNvSpPr/>
          <p:nvPr/>
        </p:nvSpPr>
        <p:spPr bwMode="auto">
          <a:xfrm>
            <a:off x="3698626" y="2154104"/>
            <a:ext cx="266443" cy="266784"/>
          </a:xfrm>
          <a:prstGeom prst="ellipse">
            <a:avLst/>
          </a:prstGeom>
          <a:solidFill>
            <a:srgbClr val="008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sz="1200" dirty="0" err="1" smtClean="0">
              <a:solidFill>
                <a:srgbClr val="FFFFFF"/>
              </a:solidFill>
              <a:latin typeface="Arial" charset="0"/>
              <a:ea typeface="ＭＳ Ｐゴシック" pitchFamily="1" charset="-128"/>
            </a:endParaRPr>
          </a:p>
        </p:txBody>
      </p:sp>
      <p:sp>
        <p:nvSpPr>
          <p:cNvPr id="24" name="Ovaal 23"/>
          <p:cNvSpPr/>
          <p:nvPr/>
        </p:nvSpPr>
        <p:spPr bwMode="auto">
          <a:xfrm>
            <a:off x="4162874" y="2154104"/>
            <a:ext cx="266443" cy="266784"/>
          </a:xfrm>
          <a:prstGeom prst="ellipse">
            <a:avLst/>
          </a:prstGeom>
          <a:solidFill>
            <a:srgbClr val="008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sz="1200" dirty="0" err="1" smtClean="0">
              <a:solidFill>
                <a:srgbClr val="FFFFFF"/>
              </a:solidFill>
              <a:latin typeface="Arial" charset="0"/>
              <a:ea typeface="ＭＳ Ｐゴシック" pitchFamily="1" charset="-128"/>
            </a:endParaRPr>
          </a:p>
        </p:txBody>
      </p:sp>
      <p:sp>
        <p:nvSpPr>
          <p:cNvPr id="25" name="Tekstvak 24"/>
          <p:cNvSpPr txBox="1"/>
          <p:nvPr/>
        </p:nvSpPr>
        <p:spPr>
          <a:xfrm>
            <a:off x="2774894" y="1340768"/>
            <a:ext cx="163150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400" dirty="0" smtClean="0"/>
              <a:t>Diagnose</a:t>
            </a:r>
            <a:endParaRPr lang="en-US" sz="1400" dirty="0" smtClean="0"/>
          </a:p>
        </p:txBody>
      </p:sp>
      <p:sp>
        <p:nvSpPr>
          <p:cNvPr id="26" name="Tekstvak 25"/>
          <p:cNvSpPr txBox="1"/>
          <p:nvPr/>
        </p:nvSpPr>
        <p:spPr>
          <a:xfrm>
            <a:off x="4788024" y="1340768"/>
            <a:ext cx="163150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400" dirty="0" smtClean="0"/>
              <a:t>Correct</a:t>
            </a:r>
            <a:endParaRPr lang="en-US" sz="1400" dirty="0" smtClean="0"/>
          </a:p>
        </p:txBody>
      </p:sp>
      <p:sp>
        <p:nvSpPr>
          <p:cNvPr id="27" name="Tekstvak 26"/>
          <p:cNvSpPr txBox="1"/>
          <p:nvPr/>
        </p:nvSpPr>
        <p:spPr>
          <a:xfrm>
            <a:off x="1198572" y="1304254"/>
            <a:ext cx="163150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400" dirty="0" smtClean="0"/>
              <a:t>Encode </a:t>
            </a:r>
            <a:endParaRPr lang="en-US" sz="1400" dirty="0" smtClean="0"/>
          </a:p>
        </p:txBody>
      </p:sp>
      <p:grpSp>
        <p:nvGrpSpPr>
          <p:cNvPr id="28" name="Groeperen 27"/>
          <p:cNvGrpSpPr/>
          <p:nvPr/>
        </p:nvGrpSpPr>
        <p:grpSpPr>
          <a:xfrm>
            <a:off x="1589840" y="2449404"/>
            <a:ext cx="876416" cy="876416"/>
            <a:chOff x="2758521" y="1717492"/>
            <a:chExt cx="876416" cy="876416"/>
          </a:xfrm>
        </p:grpSpPr>
        <p:pic>
          <p:nvPicPr>
            <p:cNvPr id="29" name="Afbeelding 28" descr="OrangeSpin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828281">
              <a:off x="2758521" y="1717492"/>
              <a:ext cx="571616" cy="571616"/>
            </a:xfrm>
            <a:prstGeom prst="rect">
              <a:avLst/>
            </a:prstGeom>
          </p:spPr>
        </p:pic>
        <p:pic>
          <p:nvPicPr>
            <p:cNvPr id="30" name="Afbeelding 29" descr="OrangeSpin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828281">
              <a:off x="2910921" y="1869892"/>
              <a:ext cx="571616" cy="571616"/>
            </a:xfrm>
            <a:prstGeom prst="rect">
              <a:avLst/>
            </a:prstGeom>
          </p:spPr>
        </p:pic>
        <p:pic>
          <p:nvPicPr>
            <p:cNvPr id="31" name="Afbeelding 30" descr="OrangeSpin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828281">
              <a:off x="3063321" y="2022292"/>
              <a:ext cx="571616" cy="571616"/>
            </a:xfrm>
            <a:prstGeom prst="rect">
              <a:avLst/>
            </a:prstGeom>
          </p:spPr>
        </p:pic>
      </p:grpSp>
      <p:pic>
        <p:nvPicPr>
          <p:cNvPr id="32" name="Afbeelding 31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828281">
            <a:off x="806469" y="2815185"/>
            <a:ext cx="571616" cy="571616"/>
          </a:xfrm>
          <a:prstGeom prst="rect">
            <a:avLst/>
          </a:prstGeom>
        </p:spPr>
      </p:pic>
      <p:sp>
        <p:nvSpPr>
          <p:cNvPr id="33" name="Tekstvak 32"/>
          <p:cNvSpPr txBox="1"/>
          <p:nvPr/>
        </p:nvSpPr>
        <p:spPr>
          <a:xfrm>
            <a:off x="5868144" y="4034657"/>
            <a:ext cx="244827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400" dirty="0" smtClean="0"/>
              <a:t>NOTE: No entanglement explained yet, do I need it ? </a:t>
            </a:r>
            <a:endParaRPr lang="en-US" sz="1400" dirty="0" smtClean="0"/>
          </a:p>
        </p:txBody>
      </p:sp>
    </p:spTree>
    <p:extLst>
      <p:ext uri="{BB962C8B-B14F-4D97-AF65-F5344CB8AC3E}">
        <p14:creationId xmlns:p14="http://schemas.microsoft.com/office/powerpoint/2010/main" val="227704771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smtClean="0"/>
              <a:t>The NV-center is a </a:t>
            </a:r>
            <a:r>
              <a:rPr lang="nl-NL" dirty="0" err="1" smtClean="0"/>
              <a:t>promising</a:t>
            </a:r>
            <a:r>
              <a:rPr lang="nl-NL" dirty="0" smtClean="0"/>
              <a:t> </a:t>
            </a:r>
            <a:r>
              <a:rPr lang="nl-NL" dirty="0" err="1" smtClean="0"/>
              <a:t>candidate</a:t>
            </a:r>
            <a:r>
              <a:rPr lang="nl-NL" dirty="0" smtClean="0"/>
              <a:t> </a:t>
            </a:r>
            <a:r>
              <a:rPr lang="nl-NL" dirty="0" err="1" smtClean="0"/>
              <a:t>for</a:t>
            </a:r>
            <a:r>
              <a:rPr lang="nl-NL" dirty="0" smtClean="0"/>
              <a:t> </a:t>
            </a:r>
            <a:r>
              <a:rPr lang="nl-NL" dirty="0" err="1" smtClean="0"/>
              <a:t>quantum</a:t>
            </a:r>
            <a:r>
              <a:rPr lang="nl-NL" dirty="0" smtClean="0"/>
              <a:t> </a:t>
            </a:r>
            <a:r>
              <a:rPr lang="nl-NL" dirty="0" err="1" smtClean="0"/>
              <a:t>computation</a:t>
            </a:r>
            <a:endParaRPr lang="nl-NL" dirty="0"/>
          </a:p>
        </p:txBody>
      </p:sp>
      <p:sp>
        <p:nvSpPr>
          <p:cNvPr id="3" name="Tijdelijke aanduiding voor verticale inhoud 2"/>
          <p:cNvSpPr>
            <a:spLocks noGrp="1"/>
          </p:cNvSpPr>
          <p:nvPr>
            <p:ph orient="vert" sz="quarter" idx="10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5" name="Tekstvak 4"/>
          <p:cNvSpPr txBox="1"/>
          <p:nvPr/>
        </p:nvSpPr>
        <p:spPr>
          <a:xfrm>
            <a:off x="914400" y="1484784"/>
            <a:ext cx="259228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400" dirty="0" smtClean="0"/>
              <a:t>Node based architecture </a:t>
            </a:r>
            <a:endParaRPr lang="en-US" sz="1400" dirty="0" smtClean="0"/>
          </a:p>
        </p:txBody>
      </p:sp>
      <p:sp>
        <p:nvSpPr>
          <p:cNvPr id="6" name="Tekstvak 5"/>
          <p:cNvSpPr txBox="1"/>
          <p:nvPr/>
        </p:nvSpPr>
        <p:spPr>
          <a:xfrm>
            <a:off x="1331640" y="1809155"/>
            <a:ext cx="280831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400" dirty="0" smtClean="0"/>
              <a:t>Combination of optical and solid state </a:t>
            </a:r>
            <a:r>
              <a:rPr lang="en-US" sz="1400" dirty="0" err="1" smtClean="0"/>
              <a:t>qubits</a:t>
            </a:r>
            <a:r>
              <a:rPr lang="en-US" sz="1400" dirty="0" smtClean="0"/>
              <a:t> </a:t>
            </a:r>
            <a:endParaRPr lang="en-US" sz="1400" dirty="0" smtClean="0"/>
          </a:p>
        </p:txBody>
      </p:sp>
    </p:spTree>
    <p:extLst>
      <p:ext uri="{BB962C8B-B14F-4D97-AF65-F5344CB8AC3E}">
        <p14:creationId xmlns:p14="http://schemas.microsoft.com/office/powerpoint/2010/main" val="4188212635"/>
      </p:ext>
    </p:extLst>
  </p:cSld>
  <p:clrMapOvr>
    <a:masterClrMapping/>
  </p:clrMapOvr>
</p:sld>
</file>

<file path=ppt/theme/theme1.xml><?xml version="1.0" encoding="utf-8"?>
<a:theme xmlns:a="http://schemas.openxmlformats.org/drawingml/2006/main" name="140401_TUD_thema">
  <a:themeElements>
    <a:clrScheme name="TU Delft Color Schme">
      <a:dk1>
        <a:srgbClr val="000000"/>
      </a:dk1>
      <a:lt1>
        <a:srgbClr val="FFFFFF"/>
      </a:lt1>
      <a:dk2>
        <a:srgbClr val="00A6D6"/>
      </a:dk2>
      <a:lt2>
        <a:srgbClr val="A5A5A5"/>
      </a:lt2>
      <a:accent1>
        <a:srgbClr val="77C0D7"/>
      </a:accent1>
      <a:accent2>
        <a:srgbClr val="66BCAA"/>
      </a:accent2>
      <a:accent3>
        <a:srgbClr val="007A85"/>
      </a:accent3>
      <a:accent4>
        <a:srgbClr val="002B60"/>
      </a:accent4>
      <a:accent5>
        <a:srgbClr val="0F1150"/>
      </a:accent5>
      <a:accent6>
        <a:srgbClr val="0093AB"/>
      </a:accent6>
      <a:hlink>
        <a:srgbClr val="0000FF"/>
      </a:hlink>
      <a:folHlink>
        <a:srgbClr val="800080"/>
      </a:folHlink>
    </a:clrScheme>
    <a:fontScheme name="text">
      <a:majorFont>
        <a:latin typeface="Bookman Old Style"/>
        <a:ea typeface=""/>
        <a:cs typeface=""/>
      </a:majorFont>
      <a:minorFont>
        <a:latin typeface="Tahoma"/>
        <a:ea typeface=""/>
        <a:cs typeface=""/>
      </a:minorFont>
    </a:fontScheme>
    <a:fmtScheme name="Trek">
      <a:fillStyleLst>
        <a:solidFill>
          <a:schemeClr val="phClr"/>
        </a:solidFill>
        <a:gradFill rotWithShape="1">
          <a:gsLst>
            <a:gs pos="0">
              <a:schemeClr val="phClr">
                <a:tint val="30000"/>
                <a:satMod val="250000"/>
              </a:schemeClr>
            </a:gs>
            <a:gs pos="72000">
              <a:schemeClr val="phClr">
                <a:tint val="75000"/>
                <a:satMod val="210000"/>
              </a:schemeClr>
            </a:gs>
            <a:gs pos="100000">
              <a:schemeClr val="phClr">
                <a:tint val="85000"/>
                <a:satMod val="210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75000"/>
                <a:shade val="85000"/>
                <a:satMod val="230000"/>
              </a:schemeClr>
            </a:gs>
            <a:gs pos="25000">
              <a:schemeClr val="phClr">
                <a:tint val="90000"/>
                <a:shade val="70000"/>
                <a:satMod val="220000"/>
              </a:schemeClr>
            </a:gs>
            <a:gs pos="50000">
              <a:schemeClr val="phClr">
                <a:tint val="90000"/>
                <a:shade val="58000"/>
                <a:satMod val="225000"/>
              </a:schemeClr>
            </a:gs>
            <a:gs pos="65000">
              <a:schemeClr val="phClr">
                <a:tint val="90000"/>
                <a:shade val="58000"/>
                <a:satMod val="225000"/>
              </a:schemeClr>
            </a:gs>
            <a:gs pos="80000">
              <a:schemeClr val="phClr">
                <a:tint val="90000"/>
                <a:shade val="69000"/>
                <a:satMod val="220000"/>
              </a:schemeClr>
            </a:gs>
            <a:gs pos="100000">
              <a:schemeClr val="phClr">
                <a:tint val="77000"/>
                <a:shade val="80000"/>
                <a:satMod val="230000"/>
              </a:schemeClr>
            </a:gs>
          </a:gsLst>
          <a:lin ang="5400000" scaled="1"/>
        </a:gradFill>
      </a:fillStyleLst>
      <a:lnStyleLst>
        <a:ln w="1000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76200" dist="50800" dir="5400000" rotWithShape="0">
              <a:srgbClr val="4E3B30">
                <a:alpha val="60000"/>
              </a:srgbClr>
            </a:outerShdw>
          </a:effectLst>
        </a:effectStyle>
        <a:effectStyle>
          <a:effectLst>
            <a:outerShdw blurRad="76200" dist="50800" dir="5400000" rotWithShape="0">
              <a:srgbClr val="4E3B3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0"/>
            </a:lightRig>
          </a:scene3d>
          <a:sp3d prstMaterial="metal">
            <a:bevelT w="10000" h="10000"/>
          </a:sp3d>
        </a:effectStyle>
        <a:effectStyle>
          <a:effectLst>
            <a:outerShdw blurRad="76200" dist="50800" dir="5400000" rotWithShape="0">
              <a:srgbClr val="4E3B30">
                <a:alpha val="60000"/>
              </a:srgbClr>
            </a:outerShdw>
          </a:effectLst>
          <a:scene3d>
            <a:camera prst="obliqueTopLeft" fov="600000">
              <a:rot lat="0" lon="0" rev="0"/>
            </a:camera>
            <a:lightRig rig="balanced" dir="t">
              <a:rot lat="0" lon="0" rev="19200000"/>
            </a:lightRig>
          </a:scene3d>
          <a:sp3d contourW="12700" prstMaterial="matte">
            <a:bevelT w="60000" h="50800"/>
            <a:contourClr>
              <a:schemeClr val="phClr">
                <a:shade val="60000"/>
                <a:satMod val="11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tx2"/>
        </a:solidFill>
        <a:ln w="9525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rtlCol="0" anchor="ctr" anchorCtr="0" compatLnSpc="1">
        <a:prstTxWarp prst="textNoShape">
          <a:avLst/>
        </a:prstTxWarp>
      </a:bodyPr>
      <a:lstStyle>
        <a:defPPr marL="0" marR="0" indent="0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sz="1200" dirty="0" err="1" smtClean="0">
            <a:solidFill>
              <a:srgbClr val="FFFFFF"/>
            </a:solidFill>
            <a:latin typeface="Arial" charset="0"/>
            <a:ea typeface="ＭＳ Ｐゴシック" pitchFamily="1" charset="-128"/>
          </a:defRPr>
        </a:defPPr>
      </a:lstStyle>
    </a:spDef>
    <a:lnDef>
      <a:spPr bwMode="auto">
        <a:solidFill>
          <a:schemeClr val="accent1"/>
        </a:solidFill>
        <a:ln w="31750" cap="flat" cmpd="sng" algn="ctr">
          <a:solidFill>
            <a:schemeClr val="accent4"/>
          </a:solidFill>
          <a:prstDash val="solid"/>
          <a:round/>
          <a:headEnd type="none" w="med" len="med"/>
          <a:tailEnd type="none" w="med" len="med"/>
        </a:ln>
        <a:effectLst/>
      </a:spPr>
      <a:bodyPr/>
      <a:lstStyle/>
    </a:lnDef>
    <a:txDef>
      <a:spPr>
        <a:noFill/>
      </a:spPr>
      <a:bodyPr wrap="square" rtlCol="0">
        <a:spAutoFit/>
      </a:bodyPr>
      <a:lstStyle>
        <a:defPPr algn="l">
          <a:defRPr sz="1400" dirty="0" smtClean="0"/>
        </a:defPPr>
      </a:lstStyle>
    </a:txDef>
  </a:objectDefaults>
  <a:extraClrSchemeLst>
    <a:extraClrScheme>
      <a:clrScheme name="text 1">
        <a:dk1>
          <a:srgbClr val="000000"/>
        </a:dk1>
        <a:lt1>
          <a:srgbClr val="FFFFFF"/>
        </a:lt1>
        <a:dk2>
          <a:srgbClr val="000000"/>
        </a:dk2>
        <a:lt2>
          <a:srgbClr val="108BD9"/>
        </a:lt2>
        <a:accent1>
          <a:srgbClr val="C1C700"/>
        </a:accent1>
        <a:accent2>
          <a:srgbClr val="003B74"/>
        </a:accent2>
        <a:accent3>
          <a:srgbClr val="FFFFFF"/>
        </a:accent3>
        <a:accent4>
          <a:srgbClr val="000000"/>
        </a:accent4>
        <a:accent5>
          <a:srgbClr val="DDE0AA"/>
        </a:accent5>
        <a:accent6>
          <a:srgbClr val="003568"/>
        </a:accent6>
        <a:hlink>
          <a:srgbClr val="C2006E"/>
        </a:hlink>
        <a:folHlink>
          <a:srgbClr val="7FC6B8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Aangepast ontwerp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140401_TUD_thema.thmx</Template>
  <TotalTime>557</TotalTime>
  <Words>412</Words>
  <Application>Microsoft Macintosh PowerPoint</Application>
  <PresentationFormat>Diavoorstelling (4:3)</PresentationFormat>
  <Paragraphs>71</Paragraphs>
  <Slides>15</Slides>
  <Notes>1</Notes>
  <HiddenSlides>0</HiddenSlides>
  <MMClips>0</MMClips>
  <ScaleCrop>false</ScaleCrop>
  <HeadingPairs>
    <vt:vector size="4" baseType="variant">
      <vt:variant>
        <vt:lpstr>Thema</vt:lpstr>
      </vt:variant>
      <vt:variant>
        <vt:i4>2</vt:i4>
      </vt:variant>
      <vt:variant>
        <vt:lpstr>Diatitels</vt:lpstr>
      </vt:variant>
      <vt:variant>
        <vt:i4>15</vt:i4>
      </vt:variant>
    </vt:vector>
  </HeadingPairs>
  <TitlesOfParts>
    <vt:vector size="17" baseType="lpstr">
      <vt:lpstr>140401_TUD_thema</vt:lpstr>
      <vt:lpstr>Aangepast ontwerp</vt:lpstr>
      <vt:lpstr>Parity Measurements on Weakly Coupled Carbon Spins in Diamond</vt:lpstr>
      <vt:lpstr>PowerPoint-presentatie</vt:lpstr>
      <vt:lpstr>A Quantum Computer promises an exponential speedup over conventional computers</vt:lpstr>
      <vt:lpstr>A qubit is the quantum analogue of the classical bit </vt:lpstr>
      <vt:lpstr>A Qubit differs from a classical bit on three important characteristics </vt:lpstr>
      <vt:lpstr>When you measure a qubit it gets projected</vt:lpstr>
      <vt:lpstr>Quantum Error Correction is essential in building a scalable quantum computer </vt:lpstr>
      <vt:lpstr>By measuring the parity an Error can be diagnosed and corrected </vt:lpstr>
      <vt:lpstr>The NV-center is a promising candidate for quantum computation</vt:lpstr>
      <vt:lpstr>The NV-center is an impurity in Diamond which we can control</vt:lpstr>
      <vt:lpstr>We can use the optical interface to link multiple NV-centers together </vt:lpstr>
      <vt:lpstr>The Nitrogen Vacancy interacts with spins in its environment </vt:lpstr>
      <vt:lpstr>We Address Weakly Coupled Carbons in order to find enough suitable qubits</vt:lpstr>
      <vt:lpstr>We Perform a Parity Measurement by Mapping the State of the Carbon on the electron</vt:lpstr>
      <vt:lpstr>In Order to Implement Quantum Error Correction we need to be correct the outcome of a parity measurement 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PowerPoint-presentatie</dc:title>
  <dc:creator>Adriaan Rol</dc:creator>
  <cp:lastModifiedBy>Adriaan Rol</cp:lastModifiedBy>
  <cp:revision>31</cp:revision>
  <dcterms:created xsi:type="dcterms:W3CDTF">2014-09-08T11:23:13Z</dcterms:created>
  <dcterms:modified xsi:type="dcterms:W3CDTF">2014-09-08T20:40:55Z</dcterms:modified>
</cp:coreProperties>
</file>

<file path=docProps/thumbnail.jpeg>
</file>